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8" r:id="rId3"/>
    <p:sldId id="273" r:id="rId4"/>
    <p:sldId id="274" r:id="rId5"/>
    <p:sldId id="257" r:id="rId6"/>
    <p:sldId id="271" r:id="rId7"/>
    <p:sldId id="272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4" d="100"/>
          <a:sy n="94" d="100"/>
        </p:scale>
        <p:origin x="-116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доходов МО Город Шлиссельбург</a:t>
            </a:r>
            <a:r>
              <a:rPr lang="ru-RU" baseline="0" dirty="0"/>
              <a:t> </a:t>
            </a:r>
            <a:r>
              <a:rPr lang="ru-RU" baseline="0" dirty="0" smtClean="0"/>
              <a:t>на </a:t>
            </a:r>
            <a:r>
              <a:rPr lang="ru-RU" baseline="0" dirty="0"/>
              <a:t>2023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'[Справка 2023.xlsx]Лист2'!$A$2:$C$9</c:f>
              <c:strCache>
                <c:ptCount val="8"/>
                <c:pt idx="0">
                  <c:v>НАЛОГ НА ДОХОДЫ ФИЗИЧЕСКИХ ЛИЦ </c:v>
                </c:pt>
                <c:pt idx="1">
                  <c:v>НАЛОГ НА ИМУЩЕСТВО ФИЗИЧЕСКИХ ЛИЦ </c:v>
                </c:pt>
                <c:pt idx="2">
                  <c:v>ЗЕМЕЛЬНЫЙ НАЛОГ </c:v>
                </c:pt>
                <c:pt idx="3">
                  <c:v>ПРОЧИЕ НАЛОГОВЫЕ ДОХОДЫ </c:v>
                </c:pt>
                <c:pt idx="4">
                  <c:v>ДОХОДЫ ОТ ИСПОЛЬЗОВАНИЯ ИМУЩЕСТВА </c:v>
                </c:pt>
                <c:pt idx="5">
                  <c:v>ДОХОДЫ ОТ ОКАЗАНИЯ ПЛАТНЫХ УСЛУГ И КОМПЕНСАЦИИ ЗАТРАТ </c:v>
                </c:pt>
                <c:pt idx="6">
                  <c:v>БЕЗВОЗМЕЗДНЫЕ ПОСТУПЛЕНИЯ</c:v>
                </c:pt>
                <c:pt idx="7">
                  <c:v>ДОХОДЫ ОТ ПРОДАЖИ МАТЕРИАЛЬНЫХ И НЕМАТЕРИАЛЬНЫХ АКТИВОВ </c:v>
                </c:pt>
              </c:strCache>
            </c:strRef>
          </c:cat>
          <c:val>
            <c:numRef>
              <c:f>'[Справка 2023.xlsx]Лист2'!$D$2:$D$9</c:f>
              <c:numCache>
                <c:formatCode>0.0%</c:formatCode>
                <c:ptCount val="8"/>
                <c:pt idx="0">
                  <c:v>0.28870000000000001</c:v>
                </c:pt>
                <c:pt idx="1">
                  <c:v>4.2999999999999997E-2</c:v>
                </c:pt>
                <c:pt idx="2">
                  <c:v>0.127</c:v>
                </c:pt>
                <c:pt idx="3">
                  <c:v>1.04E-2</c:v>
                </c:pt>
                <c:pt idx="4">
                  <c:v>7.1199999999999999E-2</c:v>
                </c:pt>
                <c:pt idx="5">
                  <c:v>1.66E-2</c:v>
                </c:pt>
                <c:pt idx="6">
                  <c:v>0.19220000000000001</c:v>
                </c:pt>
                <c:pt idx="7">
                  <c:v>0.25090000000000001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52538788950594"/>
          <c:y val="8.9008368608232039E-2"/>
          <c:w val="0.36931392868916202"/>
          <c:h val="0.88912873600810893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</a:t>
            </a:r>
            <a:r>
              <a:rPr lang="ru-RU" baseline="0"/>
              <a:t> расходов МО Город Шлиссельбург за 2023 год</a:t>
            </a:r>
            <a:endParaRPr lang="ru-RU"/>
          </a:p>
        </c:rich>
      </c:tx>
      <c:layout/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994244025796075E-2"/>
          <c:y val="9.3642945743714609E-2"/>
          <c:w val="0.58648719366278523"/>
          <c:h val="0.82738730633595126"/>
        </c:manualLayout>
      </c:layout>
      <c:pie3DChart>
        <c:varyColors val="1"/>
        <c:ser>
          <c:idx val="0"/>
          <c:order val="0"/>
          <c:explosion val="26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Лист6!$A$6:$B$17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ПРАВООХР. ДЕЯТ-ТЬ </c:v>
                </c:pt>
                <c:pt idx="3">
                  <c:v>НАЦИОНАЛЬНАЯ ЭКОНОМИКА 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СОЦИАЛЬНАЯ ПОЛИТИКА</c:v>
                </c:pt>
                <c:pt idx="9">
                  <c:v>ФИЗИЧЕСКА КУЛЬТУРА И СПОРТ</c:v>
                </c:pt>
                <c:pt idx="10">
                  <c:v>ОБСЛУЖИВАНИЕ ГОСУДАРСТВЕННОГО ДОЛГА И МУНИЦИПАЛЬНОГО ДОЛГА</c:v>
                </c:pt>
                <c:pt idx="11">
                  <c:v>СРЕДСТВА МАССОВОЙ ИНФОРМАЦИИ </c:v>
                </c:pt>
              </c:strCache>
            </c:strRef>
          </c:cat>
          <c:val>
            <c:numRef>
              <c:f>Лист6!$D$6:$D$17</c:f>
              <c:numCache>
                <c:formatCode>0.0%</c:formatCode>
                <c:ptCount val="12"/>
                <c:pt idx="0">
                  <c:v>0.28910000000000002</c:v>
                </c:pt>
                <c:pt idx="1">
                  <c:v>5.0000000000000001E-3</c:v>
                </c:pt>
                <c:pt idx="2">
                  <c:v>5.9999999999999995E-4</c:v>
                </c:pt>
                <c:pt idx="3">
                  <c:v>0.2011</c:v>
                </c:pt>
                <c:pt idx="4">
                  <c:v>0.25769999999999998</c:v>
                </c:pt>
                <c:pt idx="5">
                  <c:v>0.20680000000000001</c:v>
                </c:pt>
                <c:pt idx="6">
                  <c:v>0</c:v>
                </c:pt>
                <c:pt idx="7">
                  <c:v>2.3E-3</c:v>
                </c:pt>
                <c:pt idx="8">
                  <c:v>1.38E-2</c:v>
                </c:pt>
                <c:pt idx="9">
                  <c:v>5.0000000000000001E-4</c:v>
                </c:pt>
                <c:pt idx="10">
                  <c:v>5.0000000000000001E-4</c:v>
                </c:pt>
                <c:pt idx="11">
                  <c:v>2.2599999999999999E-2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97308235592866"/>
          <c:y val="8.8155010268045814E-2"/>
          <c:w val="0.33862837991545913"/>
          <c:h val="0.8600092544127399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13485-1DCE-42F5-8629-CAA1AAB24A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2ABC4-93A1-423F-9D13-3C2518D314AC}">
      <dgm:prSet custT="1"/>
      <dgm:spPr/>
      <dgm:t>
        <a:bodyPr anchor="t"/>
        <a:lstStyle/>
        <a:p>
          <a:pPr rtl="0"/>
          <a:r>
            <a:rPr lang="ru-RU" sz="1600" dirty="0" smtClean="0"/>
            <a:t>Расходы бюджета – это денежные средства, направленные на финансовое обеспечение задач и функций государственного и местного самоуправления.</a:t>
          </a:r>
          <a:endParaRPr lang="ru-RU" sz="1600" dirty="0"/>
        </a:p>
      </dgm:t>
    </dgm:pt>
    <dgm:pt modelId="{486BCF31-0575-41BF-9272-C7F06FBBE687}" type="parTrans" cxnId="{FCAAB622-0590-4D39-81CD-6780DF3BC7B6}">
      <dgm:prSet/>
      <dgm:spPr/>
      <dgm:t>
        <a:bodyPr/>
        <a:lstStyle/>
        <a:p>
          <a:endParaRPr lang="ru-RU"/>
        </a:p>
      </dgm:t>
    </dgm:pt>
    <dgm:pt modelId="{145AA8F2-B42F-4B13-A3A9-1BE1A2FC1361}" type="sibTrans" cxnId="{FCAAB622-0590-4D39-81CD-6780DF3BC7B6}">
      <dgm:prSet/>
      <dgm:spPr/>
      <dgm:t>
        <a:bodyPr/>
        <a:lstStyle/>
        <a:p>
          <a:endParaRPr lang="ru-RU"/>
        </a:p>
      </dgm:t>
    </dgm:pt>
    <dgm:pt modelId="{9D81290C-F0B6-41AE-9D80-85F9F8A3F971}">
      <dgm:prSet custT="1"/>
      <dgm:spPr/>
      <dgm:t>
        <a:bodyPr anchor="t"/>
        <a:lstStyle/>
        <a:p>
          <a:pPr algn="l" rtl="0"/>
          <a:r>
            <a:rPr lang="ru-RU" sz="1400" b="1" dirty="0" smtClean="0"/>
            <a:t>Дотации </a:t>
          </a:r>
          <a:r>
            <a:rPr lang="ru-RU" sz="1400" b="0" dirty="0" smtClean="0"/>
            <a:t>– Бюджетные средства, предоставляемые бюджету другого уровня бюджетной системы РФ на безвозмездной и безвозвратной основах для  покрытия текущих расходов.</a:t>
          </a:r>
          <a:endParaRPr lang="ru-RU" sz="1400" b="1" dirty="0"/>
        </a:p>
      </dgm:t>
    </dgm:pt>
    <dgm:pt modelId="{A435AE37-46E0-4E52-A25A-A52297A99057}" type="parTrans" cxnId="{FDDD9343-9411-4381-8461-910C1687A224}">
      <dgm:prSet/>
      <dgm:spPr/>
      <dgm:t>
        <a:bodyPr/>
        <a:lstStyle/>
        <a:p>
          <a:endParaRPr lang="ru-RU"/>
        </a:p>
      </dgm:t>
    </dgm:pt>
    <dgm:pt modelId="{F487823E-2ADE-4581-B659-643258E2A6A5}" type="sibTrans" cxnId="{FDDD9343-9411-4381-8461-910C1687A224}">
      <dgm:prSet/>
      <dgm:spPr/>
      <dgm:t>
        <a:bodyPr/>
        <a:lstStyle/>
        <a:p>
          <a:endParaRPr lang="ru-RU"/>
        </a:p>
      </dgm:t>
    </dgm:pt>
    <dgm:pt modelId="{010F24FE-7514-4E63-9AC1-8B4BACB615A6}">
      <dgm:prSet custT="1"/>
      <dgm:spPr/>
      <dgm:t>
        <a:bodyPr anchor="t"/>
        <a:lstStyle/>
        <a:p>
          <a:pPr algn="l" rtl="0"/>
          <a:r>
            <a:rPr lang="ru-RU" sz="1400" b="1" dirty="0" smtClean="0"/>
            <a:t>Субвенции</a:t>
          </a:r>
          <a:r>
            <a:rPr lang="ru-RU" sz="1400" b="0" dirty="0" smtClean="0"/>
            <a:t> – 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расходов.</a:t>
          </a:r>
          <a:endParaRPr lang="ru-RU" sz="1400" b="1" dirty="0"/>
        </a:p>
      </dgm:t>
    </dgm:pt>
    <dgm:pt modelId="{17CEDE62-D769-4AC6-858D-9B209186346A}" type="parTrans" cxnId="{425A7BF5-18AB-4004-8EE8-ED82C238A6E1}">
      <dgm:prSet/>
      <dgm:spPr/>
      <dgm:t>
        <a:bodyPr/>
        <a:lstStyle/>
        <a:p>
          <a:endParaRPr lang="ru-RU"/>
        </a:p>
      </dgm:t>
    </dgm:pt>
    <dgm:pt modelId="{AAE133C9-5C0B-4FA6-8013-B9925AA5940B}" type="sibTrans" cxnId="{425A7BF5-18AB-4004-8EE8-ED82C238A6E1}">
      <dgm:prSet/>
      <dgm:spPr/>
      <dgm:t>
        <a:bodyPr/>
        <a:lstStyle/>
        <a:p>
          <a:endParaRPr lang="ru-RU"/>
        </a:p>
      </dgm:t>
    </dgm:pt>
    <dgm:pt modelId="{F116D82F-7A31-4480-BC8E-86AA1C59264A}">
      <dgm:prSet custT="1"/>
      <dgm:spPr/>
      <dgm:t>
        <a:bodyPr anchor="t"/>
        <a:lstStyle/>
        <a:p>
          <a:pPr algn="l" rtl="0"/>
          <a:r>
            <a:rPr lang="ru-RU" sz="1400" b="1" dirty="0" smtClean="0"/>
            <a:t>Субсидии</a:t>
          </a:r>
          <a:r>
            <a:rPr lang="ru-RU" sz="1400" b="0" dirty="0" smtClean="0"/>
            <a:t> - бюджетные средства, предоставляемые бюджету другого уровня бюджетной системы РФ или юридическому лицу на условиях долевого финансирования целевых расходов.</a:t>
          </a:r>
          <a:endParaRPr lang="ru-RU" sz="1400" b="1" dirty="0"/>
        </a:p>
      </dgm:t>
    </dgm:pt>
    <dgm:pt modelId="{41258762-0C3B-406B-9D5F-91B779BFB232}" type="parTrans" cxnId="{48968B03-878C-4895-B96A-96F15FC227E1}">
      <dgm:prSet/>
      <dgm:spPr/>
      <dgm:t>
        <a:bodyPr/>
        <a:lstStyle/>
        <a:p>
          <a:endParaRPr lang="ru-RU"/>
        </a:p>
      </dgm:t>
    </dgm:pt>
    <dgm:pt modelId="{35A74DD6-9FD7-4BE8-97E4-4421E3B16DE2}" type="sibTrans" cxnId="{48968B03-878C-4895-B96A-96F15FC227E1}">
      <dgm:prSet/>
      <dgm:spPr/>
      <dgm:t>
        <a:bodyPr/>
        <a:lstStyle/>
        <a:p>
          <a:endParaRPr lang="ru-RU"/>
        </a:p>
      </dgm:t>
    </dgm:pt>
    <dgm:pt modelId="{28371B09-6B23-447E-A1B0-7538DE2734B6}" type="pres">
      <dgm:prSet presAssocID="{DEE13485-1DCE-42F5-8629-CAA1AAB24A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96DE6-D270-4FC2-8F0B-B6C49695E760}" type="pres">
      <dgm:prSet presAssocID="{3272ABC4-93A1-423F-9D13-3C2518D314AC}" presName="circle1" presStyleLbl="node1" presStyleIdx="0" presStyleCnt="4" custScaleX="100001" custScaleY="92798" custLinFactNeighborX="0" custLinFactNeighborY="2038"/>
      <dgm:spPr/>
    </dgm:pt>
    <dgm:pt modelId="{4233B67D-87A7-4893-A2C4-35281448E88E}" type="pres">
      <dgm:prSet presAssocID="{3272ABC4-93A1-423F-9D13-3C2518D314AC}" presName="space" presStyleCnt="0"/>
      <dgm:spPr/>
    </dgm:pt>
    <dgm:pt modelId="{D39F0018-3FC5-4BAC-8B5A-50F1D5F0F005}" type="pres">
      <dgm:prSet presAssocID="{3272ABC4-93A1-423F-9D13-3C2518D314AC}" presName="rect1" presStyleLbl="alignAcc1" presStyleIdx="0" presStyleCnt="4" custScaleY="100000" custLinFactNeighborX="0"/>
      <dgm:spPr/>
      <dgm:t>
        <a:bodyPr/>
        <a:lstStyle/>
        <a:p>
          <a:endParaRPr lang="ru-RU"/>
        </a:p>
      </dgm:t>
    </dgm:pt>
    <dgm:pt modelId="{7315FC2D-1360-42C7-8EDC-CAF0D4CD9D7D}" type="pres">
      <dgm:prSet presAssocID="{9D81290C-F0B6-41AE-9D80-85F9F8A3F971}" presName="vertSpace2" presStyleLbl="node1" presStyleIdx="0" presStyleCnt="4"/>
      <dgm:spPr/>
    </dgm:pt>
    <dgm:pt modelId="{2F251F1D-C873-4BC8-B6CB-2D015946B9DD}" type="pres">
      <dgm:prSet presAssocID="{9D81290C-F0B6-41AE-9D80-85F9F8A3F971}" presName="circle2" presStyleLbl="node1" presStyleIdx="1" presStyleCnt="4"/>
      <dgm:spPr/>
    </dgm:pt>
    <dgm:pt modelId="{A965D3CC-0040-4053-AA32-BA2479EEB504}" type="pres">
      <dgm:prSet presAssocID="{9D81290C-F0B6-41AE-9D80-85F9F8A3F971}" presName="rect2" presStyleLbl="alignAcc1" presStyleIdx="1" presStyleCnt="4" custScaleX="100000" custScaleY="24745" custLinFactNeighborX="0" custLinFactNeighborY="-32543"/>
      <dgm:spPr/>
      <dgm:t>
        <a:bodyPr/>
        <a:lstStyle/>
        <a:p>
          <a:endParaRPr lang="ru-RU"/>
        </a:p>
      </dgm:t>
    </dgm:pt>
    <dgm:pt modelId="{9BACECCD-E8C4-45BD-8EAE-CA2F854F3965}" type="pres">
      <dgm:prSet presAssocID="{010F24FE-7514-4E63-9AC1-8B4BACB615A6}" presName="vertSpace3" presStyleLbl="node1" presStyleIdx="1" presStyleCnt="4"/>
      <dgm:spPr/>
    </dgm:pt>
    <dgm:pt modelId="{1D87F246-314D-4EB6-B517-02771911A524}" type="pres">
      <dgm:prSet presAssocID="{010F24FE-7514-4E63-9AC1-8B4BACB615A6}" presName="circle3" presStyleLbl="node1" presStyleIdx="2" presStyleCnt="4"/>
      <dgm:spPr/>
    </dgm:pt>
    <dgm:pt modelId="{33B5FE53-148B-476D-B545-3B6BACBB7220}" type="pres">
      <dgm:prSet presAssocID="{010F24FE-7514-4E63-9AC1-8B4BACB615A6}" presName="rect3" presStyleLbl="alignAcc1" presStyleIdx="2" presStyleCnt="4" custScaleY="50417" custLinFactNeighborX="0" custLinFactNeighborY="-15580"/>
      <dgm:spPr/>
      <dgm:t>
        <a:bodyPr/>
        <a:lstStyle/>
        <a:p>
          <a:endParaRPr lang="ru-RU"/>
        </a:p>
      </dgm:t>
    </dgm:pt>
    <dgm:pt modelId="{426077A1-4A07-46AB-AA97-942CFB2031FD}" type="pres">
      <dgm:prSet presAssocID="{F116D82F-7A31-4480-BC8E-86AA1C59264A}" presName="vertSpace4" presStyleLbl="node1" presStyleIdx="2" presStyleCnt="4"/>
      <dgm:spPr/>
    </dgm:pt>
    <dgm:pt modelId="{43FCE90A-FBB2-4003-B5E3-903E1ED0189A}" type="pres">
      <dgm:prSet presAssocID="{F116D82F-7A31-4480-BC8E-86AA1C59264A}" presName="circle4" presStyleLbl="node1" presStyleIdx="3" presStyleCnt="4"/>
      <dgm:spPr/>
    </dgm:pt>
    <dgm:pt modelId="{0D5F0AE6-EA96-48EA-80F6-781B9D3990D7}" type="pres">
      <dgm:prSet presAssocID="{F116D82F-7A31-4480-BC8E-86AA1C59264A}" presName="rect4" presStyleLbl="alignAcc1" presStyleIdx="3" presStyleCnt="4" custLinFactNeighborX="1202" custLinFactNeighborY="45591"/>
      <dgm:spPr/>
      <dgm:t>
        <a:bodyPr/>
        <a:lstStyle/>
        <a:p>
          <a:endParaRPr lang="ru-RU"/>
        </a:p>
      </dgm:t>
    </dgm:pt>
    <dgm:pt modelId="{19AF5657-BA8A-43B6-8D41-D773779AEBD3}" type="pres">
      <dgm:prSet presAssocID="{3272ABC4-93A1-423F-9D13-3C2518D314A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6D9DB-AA4C-40F4-A5F2-1716746670BF}" type="pres">
      <dgm:prSet presAssocID="{9D81290C-F0B6-41AE-9D80-85F9F8A3F97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1736F-8230-4BC7-BCC5-6361C712D3F9}" type="pres">
      <dgm:prSet presAssocID="{010F24FE-7514-4E63-9AC1-8B4BACB615A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7743-4EF6-4E67-8D52-3E4A996CAD53}" type="pres">
      <dgm:prSet presAssocID="{F116D82F-7A31-4480-BC8E-86AA1C59264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52228-AA48-407C-9812-136B791C6F16}" type="presOf" srcId="{F116D82F-7A31-4480-BC8E-86AA1C59264A}" destId="{0D5F0AE6-EA96-48EA-80F6-781B9D3990D7}" srcOrd="0" destOrd="0" presId="urn:microsoft.com/office/officeart/2005/8/layout/target3"/>
    <dgm:cxn modelId="{425A7BF5-18AB-4004-8EE8-ED82C238A6E1}" srcId="{DEE13485-1DCE-42F5-8629-CAA1AAB24ACE}" destId="{010F24FE-7514-4E63-9AC1-8B4BACB615A6}" srcOrd="2" destOrd="0" parTransId="{17CEDE62-D769-4AC6-858D-9B209186346A}" sibTransId="{AAE133C9-5C0B-4FA6-8013-B9925AA5940B}"/>
    <dgm:cxn modelId="{48968B03-878C-4895-B96A-96F15FC227E1}" srcId="{DEE13485-1DCE-42F5-8629-CAA1AAB24ACE}" destId="{F116D82F-7A31-4480-BC8E-86AA1C59264A}" srcOrd="3" destOrd="0" parTransId="{41258762-0C3B-406B-9D5F-91B779BFB232}" sibTransId="{35A74DD6-9FD7-4BE8-97E4-4421E3B16DE2}"/>
    <dgm:cxn modelId="{FDDD9343-9411-4381-8461-910C1687A224}" srcId="{DEE13485-1DCE-42F5-8629-CAA1AAB24ACE}" destId="{9D81290C-F0B6-41AE-9D80-85F9F8A3F971}" srcOrd="1" destOrd="0" parTransId="{A435AE37-46E0-4E52-A25A-A52297A99057}" sibTransId="{F487823E-2ADE-4581-B659-643258E2A6A5}"/>
    <dgm:cxn modelId="{FCAAB622-0590-4D39-81CD-6780DF3BC7B6}" srcId="{DEE13485-1DCE-42F5-8629-CAA1AAB24ACE}" destId="{3272ABC4-93A1-423F-9D13-3C2518D314AC}" srcOrd="0" destOrd="0" parTransId="{486BCF31-0575-41BF-9272-C7F06FBBE687}" sibTransId="{145AA8F2-B42F-4B13-A3A9-1BE1A2FC1361}"/>
    <dgm:cxn modelId="{9C5F66DF-5B03-4E05-BCA0-BE2C11A7594E}" type="presOf" srcId="{DEE13485-1DCE-42F5-8629-CAA1AAB24ACE}" destId="{28371B09-6B23-447E-A1B0-7538DE2734B6}" srcOrd="0" destOrd="0" presId="urn:microsoft.com/office/officeart/2005/8/layout/target3"/>
    <dgm:cxn modelId="{96E49960-B368-471A-8067-A296CAF6C4A5}" type="presOf" srcId="{9D81290C-F0B6-41AE-9D80-85F9F8A3F971}" destId="{A965D3CC-0040-4053-AA32-BA2479EEB504}" srcOrd="0" destOrd="0" presId="urn:microsoft.com/office/officeart/2005/8/layout/target3"/>
    <dgm:cxn modelId="{F74A1E7F-6DCD-4602-BCE4-125883F01DDA}" type="presOf" srcId="{9D81290C-F0B6-41AE-9D80-85F9F8A3F971}" destId="{1986D9DB-AA4C-40F4-A5F2-1716746670BF}" srcOrd="1" destOrd="0" presId="urn:microsoft.com/office/officeart/2005/8/layout/target3"/>
    <dgm:cxn modelId="{39DE76DC-D510-4565-8613-C4F28F294E31}" type="presOf" srcId="{010F24FE-7514-4E63-9AC1-8B4BACB615A6}" destId="{33B5FE53-148B-476D-B545-3B6BACBB7220}" srcOrd="0" destOrd="0" presId="urn:microsoft.com/office/officeart/2005/8/layout/target3"/>
    <dgm:cxn modelId="{7E706C4C-3503-43CF-8D57-D0310914B2D8}" type="presOf" srcId="{F116D82F-7A31-4480-BC8E-86AA1C59264A}" destId="{D0BE7743-4EF6-4E67-8D52-3E4A996CAD53}" srcOrd="1" destOrd="0" presId="urn:microsoft.com/office/officeart/2005/8/layout/target3"/>
    <dgm:cxn modelId="{04AC2259-A315-4FD0-8C20-5F2FD368F11B}" type="presOf" srcId="{3272ABC4-93A1-423F-9D13-3C2518D314AC}" destId="{D39F0018-3FC5-4BAC-8B5A-50F1D5F0F005}" srcOrd="0" destOrd="0" presId="urn:microsoft.com/office/officeart/2005/8/layout/target3"/>
    <dgm:cxn modelId="{66482851-D816-4419-BF7A-C08A3D7807E2}" type="presOf" srcId="{3272ABC4-93A1-423F-9D13-3C2518D314AC}" destId="{19AF5657-BA8A-43B6-8D41-D773779AEBD3}" srcOrd="1" destOrd="0" presId="urn:microsoft.com/office/officeart/2005/8/layout/target3"/>
    <dgm:cxn modelId="{24FBF038-B68E-4BB6-8B49-8F49F2961BDB}" type="presOf" srcId="{010F24FE-7514-4E63-9AC1-8B4BACB615A6}" destId="{0211736F-8230-4BC7-BCC5-6361C712D3F9}" srcOrd="1" destOrd="0" presId="urn:microsoft.com/office/officeart/2005/8/layout/target3"/>
    <dgm:cxn modelId="{1A8B5027-FFB8-4940-8437-5A16CBB796D7}" type="presParOf" srcId="{28371B09-6B23-447E-A1B0-7538DE2734B6}" destId="{37A96DE6-D270-4FC2-8F0B-B6C49695E760}" srcOrd="0" destOrd="0" presId="urn:microsoft.com/office/officeart/2005/8/layout/target3"/>
    <dgm:cxn modelId="{78E74B15-5019-4E11-99F3-AFA49B213F99}" type="presParOf" srcId="{28371B09-6B23-447E-A1B0-7538DE2734B6}" destId="{4233B67D-87A7-4893-A2C4-35281448E88E}" srcOrd="1" destOrd="0" presId="urn:microsoft.com/office/officeart/2005/8/layout/target3"/>
    <dgm:cxn modelId="{1EEFC583-30C0-4522-91A1-74BE5FF6C641}" type="presParOf" srcId="{28371B09-6B23-447E-A1B0-7538DE2734B6}" destId="{D39F0018-3FC5-4BAC-8B5A-50F1D5F0F005}" srcOrd="2" destOrd="0" presId="urn:microsoft.com/office/officeart/2005/8/layout/target3"/>
    <dgm:cxn modelId="{00B12E7A-EF86-4981-91A1-3AC51C54B2A9}" type="presParOf" srcId="{28371B09-6B23-447E-A1B0-7538DE2734B6}" destId="{7315FC2D-1360-42C7-8EDC-CAF0D4CD9D7D}" srcOrd="3" destOrd="0" presId="urn:microsoft.com/office/officeart/2005/8/layout/target3"/>
    <dgm:cxn modelId="{D649F023-24CB-4F36-980C-F4CC3C9FF757}" type="presParOf" srcId="{28371B09-6B23-447E-A1B0-7538DE2734B6}" destId="{2F251F1D-C873-4BC8-B6CB-2D015946B9DD}" srcOrd="4" destOrd="0" presId="urn:microsoft.com/office/officeart/2005/8/layout/target3"/>
    <dgm:cxn modelId="{B9496ED8-73CB-499A-9C98-4D218A04408E}" type="presParOf" srcId="{28371B09-6B23-447E-A1B0-7538DE2734B6}" destId="{A965D3CC-0040-4053-AA32-BA2479EEB504}" srcOrd="5" destOrd="0" presId="urn:microsoft.com/office/officeart/2005/8/layout/target3"/>
    <dgm:cxn modelId="{58A0C97D-587E-4E77-BC2D-8FBA0FD94F70}" type="presParOf" srcId="{28371B09-6B23-447E-A1B0-7538DE2734B6}" destId="{9BACECCD-E8C4-45BD-8EAE-CA2F854F3965}" srcOrd="6" destOrd="0" presId="urn:microsoft.com/office/officeart/2005/8/layout/target3"/>
    <dgm:cxn modelId="{BB70C805-6CEA-4FCC-97B7-143309E5F65E}" type="presParOf" srcId="{28371B09-6B23-447E-A1B0-7538DE2734B6}" destId="{1D87F246-314D-4EB6-B517-02771911A524}" srcOrd="7" destOrd="0" presId="urn:microsoft.com/office/officeart/2005/8/layout/target3"/>
    <dgm:cxn modelId="{7887F48E-F30D-4185-B97F-A433B77ABEC8}" type="presParOf" srcId="{28371B09-6B23-447E-A1B0-7538DE2734B6}" destId="{33B5FE53-148B-476D-B545-3B6BACBB7220}" srcOrd="8" destOrd="0" presId="urn:microsoft.com/office/officeart/2005/8/layout/target3"/>
    <dgm:cxn modelId="{2651648E-6FC7-4B38-AE36-870C746DAE73}" type="presParOf" srcId="{28371B09-6B23-447E-A1B0-7538DE2734B6}" destId="{426077A1-4A07-46AB-AA97-942CFB2031FD}" srcOrd="9" destOrd="0" presId="urn:microsoft.com/office/officeart/2005/8/layout/target3"/>
    <dgm:cxn modelId="{98F30169-C14D-4BD5-978D-7419A1AF7BE8}" type="presParOf" srcId="{28371B09-6B23-447E-A1B0-7538DE2734B6}" destId="{43FCE90A-FBB2-4003-B5E3-903E1ED0189A}" srcOrd="10" destOrd="0" presId="urn:microsoft.com/office/officeart/2005/8/layout/target3"/>
    <dgm:cxn modelId="{4FBF85AA-A512-41CE-9E4B-4A570048441B}" type="presParOf" srcId="{28371B09-6B23-447E-A1B0-7538DE2734B6}" destId="{0D5F0AE6-EA96-48EA-80F6-781B9D3990D7}" srcOrd="11" destOrd="0" presId="urn:microsoft.com/office/officeart/2005/8/layout/target3"/>
    <dgm:cxn modelId="{64E407B1-5416-4482-BDF8-B287BCB41AE2}" type="presParOf" srcId="{28371B09-6B23-447E-A1B0-7538DE2734B6}" destId="{19AF5657-BA8A-43B6-8D41-D773779AEBD3}" srcOrd="12" destOrd="0" presId="urn:microsoft.com/office/officeart/2005/8/layout/target3"/>
    <dgm:cxn modelId="{8DADF6F1-91E8-4442-B037-E99028E45AED}" type="presParOf" srcId="{28371B09-6B23-447E-A1B0-7538DE2734B6}" destId="{1986D9DB-AA4C-40F4-A5F2-1716746670BF}" srcOrd="13" destOrd="0" presId="urn:microsoft.com/office/officeart/2005/8/layout/target3"/>
    <dgm:cxn modelId="{59D054DD-633D-4563-9850-CC523E91156E}" type="presParOf" srcId="{28371B09-6B23-447E-A1B0-7538DE2734B6}" destId="{0211736F-8230-4BC7-BCC5-6361C712D3F9}" srcOrd="14" destOrd="0" presId="urn:microsoft.com/office/officeart/2005/8/layout/target3"/>
    <dgm:cxn modelId="{FD32AA25-A833-4EB5-B6DE-19C1D501C6E6}" type="presParOf" srcId="{28371B09-6B23-447E-A1B0-7538DE2734B6}" destId="{D0BE7743-4EF6-4E67-8D52-3E4A996CAD5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0E1D6-AC42-43F1-B09B-D2F06A49F1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32501-4715-4114-A2DA-ABAFAE107467}">
      <dgm:prSet phldrT="[Текст]" custT="1"/>
      <dgm:spPr/>
      <dgm:t>
        <a:bodyPr/>
        <a:lstStyle/>
        <a:p>
          <a:r>
            <a:rPr lang="ru-RU" sz="2400" b="1" dirty="0" smtClean="0"/>
            <a:t>Налоговые доходы</a:t>
          </a:r>
          <a:endParaRPr lang="ru-RU" sz="2400" b="1" dirty="0"/>
        </a:p>
      </dgm:t>
    </dgm:pt>
    <dgm:pt modelId="{10E6C768-7029-4965-AF4E-7513D197B5E1}" type="parTrans" cxnId="{41D1773A-C4E0-41F6-B7EE-5A93D1A4C072}">
      <dgm:prSet/>
      <dgm:spPr/>
      <dgm:t>
        <a:bodyPr/>
        <a:lstStyle/>
        <a:p>
          <a:endParaRPr lang="ru-RU"/>
        </a:p>
      </dgm:t>
    </dgm:pt>
    <dgm:pt modelId="{2A53F7D7-B427-4AB3-AE84-82725D7E4716}" type="sibTrans" cxnId="{41D1773A-C4E0-41F6-B7EE-5A93D1A4C072}">
      <dgm:prSet/>
      <dgm:spPr/>
      <dgm:t>
        <a:bodyPr/>
        <a:lstStyle/>
        <a:p>
          <a:endParaRPr lang="ru-RU"/>
        </a:p>
      </dgm:t>
    </dgm:pt>
    <dgm:pt modelId="{233BB439-48FC-4CC5-A856-FA8808E550A5}">
      <dgm:prSet phldrT="[Текст]" custT="1"/>
      <dgm:spPr/>
      <dgm:t>
        <a:bodyPr/>
        <a:lstStyle/>
        <a:p>
          <a:r>
            <a:rPr lang="ru-RU" sz="1400" dirty="0" smtClean="0"/>
            <a:t>Поступления от уплаты налогов, установленных Налоговым кодексом РФ.</a:t>
          </a:r>
          <a:endParaRPr lang="ru-RU" sz="1400" dirty="0"/>
        </a:p>
      </dgm:t>
    </dgm:pt>
    <dgm:pt modelId="{1AC9C73C-12E2-4D65-B58F-30F7E0D34CCA}" type="parTrans" cxnId="{132316FA-60F4-4A9F-A9C9-CC1A3EC55221}">
      <dgm:prSet/>
      <dgm:spPr/>
      <dgm:t>
        <a:bodyPr/>
        <a:lstStyle/>
        <a:p>
          <a:endParaRPr lang="ru-RU"/>
        </a:p>
      </dgm:t>
    </dgm:pt>
    <dgm:pt modelId="{8D5C6867-CFED-499B-871C-E9168F26336E}" type="sibTrans" cxnId="{132316FA-60F4-4A9F-A9C9-CC1A3EC55221}">
      <dgm:prSet/>
      <dgm:spPr/>
      <dgm:t>
        <a:bodyPr/>
        <a:lstStyle/>
        <a:p>
          <a:endParaRPr lang="ru-RU"/>
        </a:p>
      </dgm:t>
    </dgm:pt>
    <dgm:pt modelId="{A4518D5E-232D-4439-A8E0-5441631D21EC}">
      <dgm:prSet phldrT="[Текст]" custT="1"/>
      <dgm:spPr/>
      <dgm:t>
        <a:bodyPr/>
        <a:lstStyle/>
        <a:p>
          <a:r>
            <a:rPr lang="ru-RU" sz="1400" dirty="0" smtClean="0"/>
            <a:t>Акцизы, налог на доходы физических лиц, земельный налог и др.</a:t>
          </a:r>
          <a:endParaRPr lang="ru-RU" sz="1400" dirty="0"/>
        </a:p>
      </dgm:t>
    </dgm:pt>
    <dgm:pt modelId="{16A06419-AB42-41FC-B5B5-CC53AE0DD77E}" type="parTrans" cxnId="{E89A45F5-0705-4DF0-8BA2-A0449E38E957}">
      <dgm:prSet/>
      <dgm:spPr/>
      <dgm:t>
        <a:bodyPr/>
        <a:lstStyle/>
        <a:p>
          <a:endParaRPr lang="ru-RU"/>
        </a:p>
      </dgm:t>
    </dgm:pt>
    <dgm:pt modelId="{3F061B95-52D4-4F66-A138-46282CC05E95}" type="sibTrans" cxnId="{E89A45F5-0705-4DF0-8BA2-A0449E38E957}">
      <dgm:prSet/>
      <dgm:spPr/>
      <dgm:t>
        <a:bodyPr/>
        <a:lstStyle/>
        <a:p>
          <a:endParaRPr lang="ru-RU"/>
        </a:p>
      </dgm:t>
    </dgm:pt>
    <dgm:pt modelId="{6D8DFBA4-EB8B-498A-AB67-750C1C92A5F2}">
      <dgm:prSet phldrT="[Текст]" custT="1"/>
      <dgm:spPr/>
      <dgm:t>
        <a:bodyPr/>
        <a:lstStyle/>
        <a:p>
          <a:r>
            <a:rPr lang="ru-RU" sz="1400" dirty="0" smtClean="0"/>
            <a:t>Поступления от уплаты других платежей и сборов, установленных Законодательством РФ, а также штрафов за нарушение законодательства.</a:t>
          </a:r>
          <a:endParaRPr lang="ru-RU" sz="1400" dirty="0"/>
        </a:p>
      </dgm:t>
    </dgm:pt>
    <dgm:pt modelId="{BCDF29E3-1BB1-4AA1-8022-B574E56C6826}" type="parTrans" cxnId="{623C7841-6D89-4225-B967-0E3683C47A1B}">
      <dgm:prSet/>
      <dgm:spPr/>
      <dgm:t>
        <a:bodyPr/>
        <a:lstStyle/>
        <a:p>
          <a:endParaRPr lang="ru-RU"/>
        </a:p>
      </dgm:t>
    </dgm:pt>
    <dgm:pt modelId="{F9093462-8769-4CE4-9B66-A64BB1AE889E}" type="sibTrans" cxnId="{623C7841-6D89-4225-B967-0E3683C47A1B}">
      <dgm:prSet/>
      <dgm:spPr/>
      <dgm:t>
        <a:bodyPr/>
        <a:lstStyle/>
        <a:p>
          <a:endParaRPr lang="ru-RU"/>
        </a:p>
      </dgm:t>
    </dgm:pt>
    <dgm:pt modelId="{7864F99B-2E38-4C4E-93EF-4FE90392021A}">
      <dgm:prSet phldrT="[Текст]" custT="1"/>
      <dgm:spPr/>
      <dgm:t>
        <a:bodyPr/>
        <a:lstStyle/>
        <a:p>
          <a:r>
            <a:rPr lang="ru-RU" sz="2400" b="1" dirty="0" smtClean="0"/>
            <a:t>Безвозмездные поступления</a:t>
          </a:r>
          <a:endParaRPr lang="ru-RU" sz="2400" b="1" dirty="0"/>
        </a:p>
      </dgm:t>
    </dgm:pt>
    <dgm:pt modelId="{43AF4A18-673D-4C4F-ABF3-B8D5B0A07C52}" type="parTrans" cxnId="{21B670CA-B764-4AFC-8F2F-1FE0EB43C526}">
      <dgm:prSet/>
      <dgm:spPr/>
      <dgm:t>
        <a:bodyPr/>
        <a:lstStyle/>
        <a:p>
          <a:endParaRPr lang="ru-RU"/>
        </a:p>
      </dgm:t>
    </dgm:pt>
    <dgm:pt modelId="{EA6A1ADA-167B-4BD2-BC7B-3D2D7BCA6A33}" type="sibTrans" cxnId="{21B670CA-B764-4AFC-8F2F-1FE0EB43C526}">
      <dgm:prSet/>
      <dgm:spPr/>
      <dgm:t>
        <a:bodyPr/>
        <a:lstStyle/>
        <a:p>
          <a:endParaRPr lang="ru-RU"/>
        </a:p>
      </dgm:t>
    </dgm:pt>
    <dgm:pt modelId="{A952417C-9BF7-418B-86AC-B7F629C16E1A}">
      <dgm:prSet phldrT="[Текст]" custT="1"/>
      <dgm:spPr/>
      <dgm:t>
        <a:bodyPr/>
        <a:lstStyle/>
        <a:p>
          <a:r>
            <a:rPr lang="ru-RU" sz="1400" dirty="0" smtClean="0"/>
            <a:t>Поступления от других бюджетов бюджетной системы (межбюджетные трансферты).</a:t>
          </a:r>
          <a:endParaRPr lang="ru-RU" sz="1400" dirty="0"/>
        </a:p>
      </dgm:t>
    </dgm:pt>
    <dgm:pt modelId="{B2A52205-496A-4897-8CCC-7E1A2917BA30}" type="parTrans" cxnId="{576E7F46-620F-4A8D-86B4-C238FF5C077C}">
      <dgm:prSet/>
      <dgm:spPr/>
      <dgm:t>
        <a:bodyPr/>
        <a:lstStyle/>
        <a:p>
          <a:endParaRPr lang="ru-RU"/>
        </a:p>
      </dgm:t>
    </dgm:pt>
    <dgm:pt modelId="{7B322A2C-DDC0-4B0C-A32B-89C6858337C7}" type="sibTrans" cxnId="{576E7F46-620F-4A8D-86B4-C238FF5C077C}">
      <dgm:prSet/>
      <dgm:spPr/>
      <dgm:t>
        <a:bodyPr/>
        <a:lstStyle/>
        <a:p>
          <a:endParaRPr lang="ru-RU"/>
        </a:p>
      </dgm:t>
    </dgm:pt>
    <dgm:pt modelId="{9DFB6902-D2F0-4160-B9FF-B582EB967B7D}">
      <dgm:prSet phldrT="[Текст]" custT="1"/>
      <dgm:spPr/>
      <dgm:t>
        <a:bodyPr/>
        <a:lstStyle/>
        <a:p>
          <a:r>
            <a:rPr lang="ru-RU" sz="1400" dirty="0" smtClean="0"/>
            <a:t>Например: дотации, субвенции, субсидии.</a:t>
          </a:r>
          <a:endParaRPr lang="ru-RU" sz="1400" dirty="0"/>
        </a:p>
      </dgm:t>
    </dgm:pt>
    <dgm:pt modelId="{990DF288-DDA8-4B86-8604-5106C936C46F}" type="parTrans" cxnId="{7BD3403B-DFAE-4857-AC9F-A6BA614E7138}">
      <dgm:prSet/>
      <dgm:spPr/>
      <dgm:t>
        <a:bodyPr/>
        <a:lstStyle/>
        <a:p>
          <a:endParaRPr lang="ru-RU"/>
        </a:p>
      </dgm:t>
    </dgm:pt>
    <dgm:pt modelId="{09D478EF-09AC-4149-A63B-193068CAE3A3}" type="sibTrans" cxnId="{7BD3403B-DFAE-4857-AC9F-A6BA614E7138}">
      <dgm:prSet/>
      <dgm:spPr/>
      <dgm:t>
        <a:bodyPr/>
        <a:lstStyle/>
        <a:p>
          <a:endParaRPr lang="ru-RU"/>
        </a:p>
      </dgm:t>
    </dgm:pt>
    <dgm:pt modelId="{7E2F8A77-0A3B-4889-AB93-B87585ABE31E}">
      <dgm:prSet phldrT="[Текст]" custT="1"/>
      <dgm:spPr/>
      <dgm:t>
        <a:bodyPr/>
        <a:lstStyle/>
        <a:p>
          <a:r>
            <a:rPr lang="ru-RU" sz="2400" b="1" dirty="0" smtClean="0"/>
            <a:t>Неналоговые доходы</a:t>
          </a:r>
          <a:endParaRPr lang="ru-RU" sz="2400" b="1" dirty="0"/>
        </a:p>
      </dgm:t>
    </dgm:pt>
    <dgm:pt modelId="{BE14AB8E-2BF1-43AF-A9EB-3488040CADD3}" type="sibTrans" cxnId="{05CE6154-2D24-4031-B1DC-F063CCC5358E}">
      <dgm:prSet/>
      <dgm:spPr/>
      <dgm:t>
        <a:bodyPr/>
        <a:lstStyle/>
        <a:p>
          <a:endParaRPr lang="ru-RU"/>
        </a:p>
      </dgm:t>
    </dgm:pt>
    <dgm:pt modelId="{88E1168F-3EAD-49C3-8C91-73346E8BCF8F}" type="parTrans" cxnId="{05CE6154-2D24-4031-B1DC-F063CCC5358E}">
      <dgm:prSet/>
      <dgm:spPr/>
      <dgm:t>
        <a:bodyPr/>
        <a:lstStyle/>
        <a:p>
          <a:endParaRPr lang="ru-RU"/>
        </a:p>
      </dgm:t>
    </dgm:pt>
    <dgm:pt modelId="{8D43AC08-56A0-4050-9707-BCD94072B5A6}" type="pres">
      <dgm:prSet presAssocID="{82C0E1D6-AC42-43F1-B09B-D2F06A49F1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7EBE1F-2EF8-477A-A49F-B7FCCFBE47BC}" type="pres">
      <dgm:prSet presAssocID="{86B32501-4715-4114-A2DA-ABAFAE107467}" presName="circle1" presStyleLbl="node1" presStyleIdx="0" presStyleCnt="3"/>
      <dgm:spPr/>
    </dgm:pt>
    <dgm:pt modelId="{144B2CC0-410A-4D76-9532-921E6257D86D}" type="pres">
      <dgm:prSet presAssocID="{86B32501-4715-4114-A2DA-ABAFAE107467}" presName="space" presStyleCnt="0"/>
      <dgm:spPr/>
    </dgm:pt>
    <dgm:pt modelId="{5AB450D5-6B0F-4210-B3A9-CE341DBB8826}" type="pres">
      <dgm:prSet presAssocID="{86B32501-4715-4114-A2DA-ABAFAE107467}" presName="rect1" presStyleLbl="alignAcc1" presStyleIdx="0" presStyleCnt="3"/>
      <dgm:spPr/>
      <dgm:t>
        <a:bodyPr/>
        <a:lstStyle/>
        <a:p>
          <a:endParaRPr lang="ru-RU"/>
        </a:p>
      </dgm:t>
    </dgm:pt>
    <dgm:pt modelId="{7938E32C-3932-4A6A-85BB-A36888DFA8AC}" type="pres">
      <dgm:prSet presAssocID="{7E2F8A77-0A3B-4889-AB93-B87585ABE31E}" presName="vertSpace2" presStyleLbl="node1" presStyleIdx="0" presStyleCnt="3"/>
      <dgm:spPr/>
    </dgm:pt>
    <dgm:pt modelId="{E34E0846-CAB5-41FA-B5A6-E7561CBF2450}" type="pres">
      <dgm:prSet presAssocID="{7E2F8A77-0A3B-4889-AB93-B87585ABE31E}" presName="circle2" presStyleLbl="node1" presStyleIdx="1" presStyleCnt="3"/>
      <dgm:spPr/>
    </dgm:pt>
    <dgm:pt modelId="{5D28437A-30B2-459A-90BD-DB5D40C1F5BF}" type="pres">
      <dgm:prSet presAssocID="{7E2F8A77-0A3B-4889-AB93-B87585ABE31E}" presName="rect2" presStyleLbl="alignAcc1" presStyleIdx="1" presStyleCnt="3"/>
      <dgm:spPr/>
      <dgm:t>
        <a:bodyPr/>
        <a:lstStyle/>
        <a:p>
          <a:endParaRPr lang="ru-RU"/>
        </a:p>
      </dgm:t>
    </dgm:pt>
    <dgm:pt modelId="{568ADE5B-163B-4157-A817-1873C36AC16E}" type="pres">
      <dgm:prSet presAssocID="{7864F99B-2E38-4C4E-93EF-4FE90392021A}" presName="vertSpace3" presStyleLbl="node1" presStyleIdx="1" presStyleCnt="3"/>
      <dgm:spPr/>
    </dgm:pt>
    <dgm:pt modelId="{867D1D21-6D1E-4DC8-B445-F52EE6981CAA}" type="pres">
      <dgm:prSet presAssocID="{7864F99B-2E38-4C4E-93EF-4FE90392021A}" presName="circle3" presStyleLbl="node1" presStyleIdx="2" presStyleCnt="3"/>
      <dgm:spPr/>
    </dgm:pt>
    <dgm:pt modelId="{658F8AA7-E9F2-4D1B-A443-33808AC2B949}" type="pres">
      <dgm:prSet presAssocID="{7864F99B-2E38-4C4E-93EF-4FE90392021A}" presName="rect3" presStyleLbl="alignAcc1" presStyleIdx="2" presStyleCnt="3"/>
      <dgm:spPr/>
      <dgm:t>
        <a:bodyPr/>
        <a:lstStyle/>
        <a:p>
          <a:endParaRPr lang="ru-RU"/>
        </a:p>
      </dgm:t>
    </dgm:pt>
    <dgm:pt modelId="{FA67822D-F37F-4EF7-A93C-2D6F1008782C}" type="pres">
      <dgm:prSet presAssocID="{86B32501-4715-4114-A2DA-ABAFAE10746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D4E21-E536-4622-BCB3-555E5386B038}" type="pres">
      <dgm:prSet presAssocID="{86B32501-4715-4114-A2DA-ABAFAE10746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70354-F867-433C-ADF5-6067377D0CA6}" type="pres">
      <dgm:prSet presAssocID="{7E2F8A77-0A3B-4889-AB93-B87585ABE31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11BD1-5CC3-4250-9D05-0751DF3494C7}" type="pres">
      <dgm:prSet presAssocID="{7E2F8A77-0A3B-4889-AB93-B87585ABE31E}" presName="rect2ChTx" presStyleLbl="alignAcc1" presStyleIdx="2" presStyleCnt="3" custScaleX="109615" custScaleY="10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203F1-2D39-4273-9705-9D16A6AFBDF8}" type="pres">
      <dgm:prSet presAssocID="{7864F99B-2E38-4C4E-93EF-4FE9039202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E4A6-293F-4DF7-9820-DC3A0EF2ABC8}" type="pres">
      <dgm:prSet presAssocID="{7864F99B-2E38-4C4E-93EF-4FE9039202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16FA-60F4-4A9F-A9C9-CC1A3EC55221}" srcId="{86B32501-4715-4114-A2DA-ABAFAE107467}" destId="{233BB439-48FC-4CC5-A856-FA8808E550A5}" srcOrd="0" destOrd="0" parTransId="{1AC9C73C-12E2-4D65-B58F-30F7E0D34CCA}" sibTransId="{8D5C6867-CFED-499B-871C-E9168F26336E}"/>
    <dgm:cxn modelId="{09B515D5-D014-4F50-930C-D7A828B1ED1E}" type="presOf" srcId="{86B32501-4715-4114-A2DA-ABAFAE107467}" destId="{5AB450D5-6B0F-4210-B3A9-CE341DBB8826}" srcOrd="0" destOrd="0" presId="urn:microsoft.com/office/officeart/2005/8/layout/target3"/>
    <dgm:cxn modelId="{43388B40-FE94-4A1F-9171-2BFB41CE847A}" type="presOf" srcId="{233BB439-48FC-4CC5-A856-FA8808E550A5}" destId="{59FD4E21-E536-4622-BCB3-555E5386B038}" srcOrd="0" destOrd="0" presId="urn:microsoft.com/office/officeart/2005/8/layout/target3"/>
    <dgm:cxn modelId="{E89A45F5-0705-4DF0-8BA2-A0449E38E957}" srcId="{86B32501-4715-4114-A2DA-ABAFAE107467}" destId="{A4518D5E-232D-4439-A8E0-5441631D21EC}" srcOrd="1" destOrd="0" parTransId="{16A06419-AB42-41FC-B5B5-CC53AE0DD77E}" sibTransId="{3F061B95-52D4-4F66-A138-46282CC05E95}"/>
    <dgm:cxn modelId="{21B670CA-B764-4AFC-8F2F-1FE0EB43C526}" srcId="{82C0E1D6-AC42-43F1-B09B-D2F06A49F1EA}" destId="{7864F99B-2E38-4C4E-93EF-4FE90392021A}" srcOrd="2" destOrd="0" parTransId="{43AF4A18-673D-4C4F-ABF3-B8D5B0A07C52}" sibTransId="{EA6A1ADA-167B-4BD2-BC7B-3D2D7BCA6A33}"/>
    <dgm:cxn modelId="{40C1B510-F255-4799-9A35-615D9C40C4B8}" type="presOf" srcId="{7E2F8A77-0A3B-4889-AB93-B87585ABE31E}" destId="{5D28437A-30B2-459A-90BD-DB5D40C1F5BF}" srcOrd="0" destOrd="0" presId="urn:microsoft.com/office/officeart/2005/8/layout/target3"/>
    <dgm:cxn modelId="{77A42DB1-F6A6-4632-A655-02B9308DDD25}" type="presOf" srcId="{A952417C-9BF7-418B-86AC-B7F629C16E1A}" destId="{D0F9E4A6-293F-4DF7-9820-DC3A0EF2ABC8}" srcOrd="0" destOrd="0" presId="urn:microsoft.com/office/officeart/2005/8/layout/target3"/>
    <dgm:cxn modelId="{29E4928A-9615-4D95-8174-692E125877BE}" type="presOf" srcId="{A4518D5E-232D-4439-A8E0-5441631D21EC}" destId="{59FD4E21-E536-4622-BCB3-555E5386B038}" srcOrd="0" destOrd="1" presId="urn:microsoft.com/office/officeart/2005/8/layout/target3"/>
    <dgm:cxn modelId="{623C7841-6D89-4225-B967-0E3683C47A1B}" srcId="{7E2F8A77-0A3B-4889-AB93-B87585ABE31E}" destId="{6D8DFBA4-EB8B-498A-AB67-750C1C92A5F2}" srcOrd="0" destOrd="0" parTransId="{BCDF29E3-1BB1-4AA1-8022-B574E56C6826}" sibTransId="{F9093462-8769-4CE4-9B66-A64BB1AE889E}"/>
    <dgm:cxn modelId="{1F0922D5-A09D-4617-87BA-42905015CD0E}" type="presOf" srcId="{86B32501-4715-4114-A2DA-ABAFAE107467}" destId="{FA67822D-F37F-4EF7-A93C-2D6F1008782C}" srcOrd="1" destOrd="0" presId="urn:microsoft.com/office/officeart/2005/8/layout/target3"/>
    <dgm:cxn modelId="{7BD3403B-DFAE-4857-AC9F-A6BA614E7138}" srcId="{7864F99B-2E38-4C4E-93EF-4FE90392021A}" destId="{9DFB6902-D2F0-4160-B9FF-B582EB967B7D}" srcOrd="1" destOrd="0" parTransId="{990DF288-DDA8-4B86-8604-5106C936C46F}" sibTransId="{09D478EF-09AC-4149-A63B-193068CAE3A3}"/>
    <dgm:cxn modelId="{0F150DFA-7C7B-4C3C-9CD6-D0BF395B9FBF}" type="presOf" srcId="{7864F99B-2E38-4C4E-93EF-4FE90392021A}" destId="{658F8AA7-E9F2-4D1B-A443-33808AC2B949}" srcOrd="0" destOrd="0" presId="urn:microsoft.com/office/officeart/2005/8/layout/target3"/>
    <dgm:cxn modelId="{1DE6CD70-7E61-4ABA-B935-070842277BFF}" type="presOf" srcId="{7E2F8A77-0A3B-4889-AB93-B87585ABE31E}" destId="{A8B70354-F867-433C-ADF5-6067377D0CA6}" srcOrd="1" destOrd="0" presId="urn:microsoft.com/office/officeart/2005/8/layout/target3"/>
    <dgm:cxn modelId="{DDA86807-C96F-4069-9C90-61A53091D959}" type="presOf" srcId="{9DFB6902-D2F0-4160-B9FF-B582EB967B7D}" destId="{D0F9E4A6-293F-4DF7-9820-DC3A0EF2ABC8}" srcOrd="0" destOrd="1" presId="urn:microsoft.com/office/officeart/2005/8/layout/target3"/>
    <dgm:cxn modelId="{576E7F46-620F-4A8D-86B4-C238FF5C077C}" srcId="{7864F99B-2E38-4C4E-93EF-4FE90392021A}" destId="{A952417C-9BF7-418B-86AC-B7F629C16E1A}" srcOrd="0" destOrd="0" parTransId="{B2A52205-496A-4897-8CCC-7E1A2917BA30}" sibTransId="{7B322A2C-DDC0-4B0C-A32B-89C6858337C7}"/>
    <dgm:cxn modelId="{48D6660A-B411-4327-ABC2-73AC3CDD6402}" type="presOf" srcId="{7864F99B-2E38-4C4E-93EF-4FE90392021A}" destId="{EB3203F1-2D39-4273-9705-9D16A6AFBDF8}" srcOrd="1" destOrd="0" presId="urn:microsoft.com/office/officeart/2005/8/layout/target3"/>
    <dgm:cxn modelId="{3E0FE4C1-5AD6-4872-BFE2-C4810FF3F143}" type="presOf" srcId="{6D8DFBA4-EB8B-498A-AB67-750C1C92A5F2}" destId="{B2611BD1-5CC3-4250-9D05-0751DF3494C7}" srcOrd="0" destOrd="0" presId="urn:microsoft.com/office/officeart/2005/8/layout/target3"/>
    <dgm:cxn modelId="{05CE6154-2D24-4031-B1DC-F063CCC5358E}" srcId="{82C0E1D6-AC42-43F1-B09B-D2F06A49F1EA}" destId="{7E2F8A77-0A3B-4889-AB93-B87585ABE31E}" srcOrd="1" destOrd="0" parTransId="{88E1168F-3EAD-49C3-8C91-73346E8BCF8F}" sibTransId="{BE14AB8E-2BF1-43AF-A9EB-3488040CADD3}"/>
    <dgm:cxn modelId="{41D1773A-C4E0-41F6-B7EE-5A93D1A4C072}" srcId="{82C0E1D6-AC42-43F1-B09B-D2F06A49F1EA}" destId="{86B32501-4715-4114-A2DA-ABAFAE107467}" srcOrd="0" destOrd="0" parTransId="{10E6C768-7029-4965-AF4E-7513D197B5E1}" sibTransId="{2A53F7D7-B427-4AB3-AE84-82725D7E4716}"/>
    <dgm:cxn modelId="{DDE32A3A-C672-4127-B4D5-92A15D0E9F43}" type="presOf" srcId="{82C0E1D6-AC42-43F1-B09B-D2F06A49F1EA}" destId="{8D43AC08-56A0-4050-9707-BCD94072B5A6}" srcOrd="0" destOrd="0" presId="urn:microsoft.com/office/officeart/2005/8/layout/target3"/>
    <dgm:cxn modelId="{1F1CDBD2-4E26-46A3-B9B1-85B5BF93DAE5}" type="presParOf" srcId="{8D43AC08-56A0-4050-9707-BCD94072B5A6}" destId="{DC7EBE1F-2EF8-477A-A49F-B7FCCFBE47BC}" srcOrd="0" destOrd="0" presId="urn:microsoft.com/office/officeart/2005/8/layout/target3"/>
    <dgm:cxn modelId="{BDCC1273-F4D8-4DB2-93B1-F4D20D9E1EDA}" type="presParOf" srcId="{8D43AC08-56A0-4050-9707-BCD94072B5A6}" destId="{144B2CC0-410A-4D76-9532-921E6257D86D}" srcOrd="1" destOrd="0" presId="urn:microsoft.com/office/officeart/2005/8/layout/target3"/>
    <dgm:cxn modelId="{2787F161-9673-4E4F-A2C9-778BD6936260}" type="presParOf" srcId="{8D43AC08-56A0-4050-9707-BCD94072B5A6}" destId="{5AB450D5-6B0F-4210-B3A9-CE341DBB8826}" srcOrd="2" destOrd="0" presId="urn:microsoft.com/office/officeart/2005/8/layout/target3"/>
    <dgm:cxn modelId="{F7612E29-8259-41B3-BCAD-2557E87B8DD6}" type="presParOf" srcId="{8D43AC08-56A0-4050-9707-BCD94072B5A6}" destId="{7938E32C-3932-4A6A-85BB-A36888DFA8AC}" srcOrd="3" destOrd="0" presId="urn:microsoft.com/office/officeart/2005/8/layout/target3"/>
    <dgm:cxn modelId="{A56496E9-B1D8-4F8B-85A9-BFFA0DE4AA68}" type="presParOf" srcId="{8D43AC08-56A0-4050-9707-BCD94072B5A6}" destId="{E34E0846-CAB5-41FA-B5A6-E7561CBF2450}" srcOrd="4" destOrd="0" presId="urn:microsoft.com/office/officeart/2005/8/layout/target3"/>
    <dgm:cxn modelId="{11759BDB-EF03-4F52-B0E9-0C1C59C7D86D}" type="presParOf" srcId="{8D43AC08-56A0-4050-9707-BCD94072B5A6}" destId="{5D28437A-30B2-459A-90BD-DB5D40C1F5BF}" srcOrd="5" destOrd="0" presId="urn:microsoft.com/office/officeart/2005/8/layout/target3"/>
    <dgm:cxn modelId="{BE7DA632-40FB-44F5-8553-05CB178C4047}" type="presParOf" srcId="{8D43AC08-56A0-4050-9707-BCD94072B5A6}" destId="{568ADE5B-163B-4157-A817-1873C36AC16E}" srcOrd="6" destOrd="0" presId="urn:microsoft.com/office/officeart/2005/8/layout/target3"/>
    <dgm:cxn modelId="{94D3B6C0-5B5C-423E-9271-BC5E17B8FBD0}" type="presParOf" srcId="{8D43AC08-56A0-4050-9707-BCD94072B5A6}" destId="{867D1D21-6D1E-4DC8-B445-F52EE6981CAA}" srcOrd="7" destOrd="0" presId="urn:microsoft.com/office/officeart/2005/8/layout/target3"/>
    <dgm:cxn modelId="{6EA799DB-4AE1-43A9-85E6-411F6CB369F3}" type="presParOf" srcId="{8D43AC08-56A0-4050-9707-BCD94072B5A6}" destId="{658F8AA7-E9F2-4D1B-A443-33808AC2B949}" srcOrd="8" destOrd="0" presId="urn:microsoft.com/office/officeart/2005/8/layout/target3"/>
    <dgm:cxn modelId="{63854EF5-8F5A-4880-B9F5-42CA277C4D43}" type="presParOf" srcId="{8D43AC08-56A0-4050-9707-BCD94072B5A6}" destId="{FA67822D-F37F-4EF7-A93C-2D6F1008782C}" srcOrd="9" destOrd="0" presId="urn:microsoft.com/office/officeart/2005/8/layout/target3"/>
    <dgm:cxn modelId="{E86CCE6D-3BE2-4ECB-BBEC-BC9C219E14B9}" type="presParOf" srcId="{8D43AC08-56A0-4050-9707-BCD94072B5A6}" destId="{59FD4E21-E536-4622-BCB3-555E5386B038}" srcOrd="10" destOrd="0" presId="urn:microsoft.com/office/officeart/2005/8/layout/target3"/>
    <dgm:cxn modelId="{A640C4FF-0EC1-4707-9CA9-BD3C8D9DA5DA}" type="presParOf" srcId="{8D43AC08-56A0-4050-9707-BCD94072B5A6}" destId="{A8B70354-F867-433C-ADF5-6067377D0CA6}" srcOrd="11" destOrd="0" presId="urn:microsoft.com/office/officeart/2005/8/layout/target3"/>
    <dgm:cxn modelId="{9319226D-466A-4551-AA9A-F74317D35FA3}" type="presParOf" srcId="{8D43AC08-56A0-4050-9707-BCD94072B5A6}" destId="{B2611BD1-5CC3-4250-9D05-0751DF3494C7}" srcOrd="12" destOrd="0" presId="urn:microsoft.com/office/officeart/2005/8/layout/target3"/>
    <dgm:cxn modelId="{9DA086FC-9DB0-48D0-8904-FE9DBF00E543}" type="presParOf" srcId="{8D43AC08-56A0-4050-9707-BCD94072B5A6}" destId="{EB3203F1-2D39-4273-9705-9D16A6AFBDF8}" srcOrd="13" destOrd="0" presId="urn:microsoft.com/office/officeart/2005/8/layout/target3"/>
    <dgm:cxn modelId="{54CF12CE-5CFF-42DD-8A69-EC812A7D8089}" type="presParOf" srcId="{8D43AC08-56A0-4050-9707-BCD94072B5A6}" destId="{D0F9E4A6-293F-4DF7-9820-DC3A0EF2ABC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96DE6-D270-4FC2-8F0B-B6C49695E760}">
      <dsp:nvSpPr>
        <dsp:cNvPr id="0" name=""/>
        <dsp:cNvSpPr/>
      </dsp:nvSpPr>
      <dsp:spPr>
        <a:xfrm>
          <a:off x="-11" y="93177"/>
          <a:ext cx="4572045" cy="424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F0018-3FC5-4BAC-8B5A-50F1D5F0F005}">
      <dsp:nvSpPr>
        <dsp:cNvPr id="0" name=""/>
        <dsp:cNvSpPr/>
      </dsp:nvSpPr>
      <dsp:spPr>
        <a:xfrm>
          <a:off x="2286011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 бюджета – это денежные средства, направленные на финансовое обеспечение задач и функций государственного и местного самоуправления.</a:t>
          </a:r>
          <a:endParaRPr lang="ru-RU" sz="1600" kern="1200" dirty="0"/>
        </a:p>
      </dsp:txBody>
      <dsp:txXfrm>
        <a:off x="2286011" y="0"/>
        <a:ext cx="5943600" cy="971549"/>
      </dsp:txXfrm>
    </dsp:sp>
    <dsp:sp modelId="{2F251F1D-C873-4BC8-B6CB-2D015946B9DD}">
      <dsp:nvSpPr>
        <dsp:cNvPr id="0" name=""/>
        <dsp:cNvSpPr/>
      </dsp:nvSpPr>
      <dsp:spPr>
        <a:xfrm>
          <a:off x="600086" y="9715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5D3CC-0040-4053-AA32-BA2479EEB504}">
      <dsp:nvSpPr>
        <dsp:cNvPr id="0" name=""/>
        <dsp:cNvSpPr/>
      </dsp:nvSpPr>
      <dsp:spPr>
        <a:xfrm>
          <a:off x="2286011" y="1142991"/>
          <a:ext cx="5943600" cy="834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Дотации </a:t>
          </a:r>
          <a:r>
            <a:rPr lang="ru-RU" sz="1400" b="0" kern="1200" dirty="0" smtClean="0"/>
            <a:t>– Бюджетные средства, предоставляемые бюджету другого уровня бюджетной системы РФ на безвозмездной и безвозвратной основах для  покрытия текущих расходов.</a:t>
          </a:r>
          <a:endParaRPr lang="ru-RU" sz="1400" b="1" kern="1200" dirty="0"/>
        </a:p>
      </dsp:txBody>
      <dsp:txXfrm>
        <a:off x="2286011" y="1142991"/>
        <a:ext cx="5943600" cy="240410"/>
      </dsp:txXfrm>
    </dsp:sp>
    <dsp:sp modelId="{1D87F246-314D-4EB6-B517-02771911A524}">
      <dsp:nvSpPr>
        <dsp:cNvPr id="0" name=""/>
        <dsp:cNvSpPr/>
      </dsp:nvSpPr>
      <dsp:spPr>
        <a:xfrm>
          <a:off x="1200161" y="19431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5FE53-148B-476D-B545-3B6BACBB7220}">
      <dsp:nvSpPr>
        <dsp:cNvPr id="0" name=""/>
        <dsp:cNvSpPr/>
      </dsp:nvSpPr>
      <dsp:spPr>
        <a:xfrm>
          <a:off x="2286011" y="2143146"/>
          <a:ext cx="5943600" cy="1094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Субвенции</a:t>
          </a:r>
          <a:r>
            <a:rPr lang="ru-RU" sz="1400" b="0" kern="1200" dirty="0" smtClean="0"/>
            <a:t> – 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расходов.</a:t>
          </a:r>
          <a:endParaRPr lang="ru-RU" sz="1400" b="1" kern="1200" dirty="0"/>
        </a:p>
      </dsp:txBody>
      <dsp:txXfrm>
        <a:off x="2286011" y="2143146"/>
        <a:ext cx="5943600" cy="489826"/>
      </dsp:txXfrm>
    </dsp:sp>
    <dsp:sp modelId="{43FCE90A-FBB2-4003-B5E3-903E1ED0189A}">
      <dsp:nvSpPr>
        <dsp:cNvPr id="0" name=""/>
        <dsp:cNvSpPr/>
      </dsp:nvSpPr>
      <dsp:spPr>
        <a:xfrm>
          <a:off x="1800236" y="2914650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F0AE6-EA96-48EA-80F6-781B9D3990D7}">
      <dsp:nvSpPr>
        <dsp:cNvPr id="0" name=""/>
        <dsp:cNvSpPr/>
      </dsp:nvSpPr>
      <dsp:spPr>
        <a:xfrm>
          <a:off x="2286011" y="3357589"/>
          <a:ext cx="5943600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Субсидии</a:t>
          </a:r>
          <a:r>
            <a:rPr lang="ru-RU" sz="1400" b="0" kern="1200" dirty="0" smtClean="0"/>
            <a:t> - бюджетные средства, предоставляемые бюджету другого уровня бюджетной системы РФ или юридическому лицу на условиях долевого финансирования целевых расходов.</a:t>
          </a:r>
          <a:endParaRPr lang="ru-RU" sz="1400" b="1" kern="1200" dirty="0"/>
        </a:p>
      </dsp:txBody>
      <dsp:txXfrm>
        <a:off x="2286011" y="3357589"/>
        <a:ext cx="5943600" cy="97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BE1F-2EF8-477A-A49F-B7FCCFBE47BC}">
      <dsp:nvSpPr>
        <dsp:cNvPr id="0" name=""/>
        <dsp:cNvSpPr/>
      </dsp:nvSpPr>
      <dsp:spPr>
        <a:xfrm>
          <a:off x="-71434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450D5-6B0F-4210-B3A9-CE341DBB8826}">
      <dsp:nvSpPr>
        <dsp:cNvPr id="0" name=""/>
        <dsp:cNvSpPr/>
      </dsp:nvSpPr>
      <dsp:spPr>
        <a:xfrm>
          <a:off x="2214565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Налоговые доходы</a:t>
          </a:r>
          <a:endParaRPr lang="ru-RU" sz="2400" b="1" kern="1200" dirty="0"/>
        </a:p>
      </dsp:txBody>
      <dsp:txXfrm>
        <a:off x="2214565" y="0"/>
        <a:ext cx="2971800" cy="1371602"/>
      </dsp:txXfrm>
    </dsp:sp>
    <dsp:sp modelId="{E34E0846-CAB5-41FA-B5A6-E7561CBF2450}">
      <dsp:nvSpPr>
        <dsp:cNvPr id="0" name=""/>
        <dsp:cNvSpPr/>
      </dsp:nvSpPr>
      <dsp:spPr>
        <a:xfrm>
          <a:off x="728666" y="13716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8437A-30B2-459A-90BD-DB5D40C1F5BF}">
      <dsp:nvSpPr>
        <dsp:cNvPr id="0" name=""/>
        <dsp:cNvSpPr/>
      </dsp:nvSpPr>
      <dsp:spPr>
        <a:xfrm>
          <a:off x="2214565" y="1371602"/>
          <a:ext cx="5943600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Неналоговые доходы</a:t>
          </a:r>
          <a:endParaRPr lang="ru-RU" sz="2400" b="1" kern="1200" dirty="0"/>
        </a:p>
      </dsp:txBody>
      <dsp:txXfrm>
        <a:off x="2214565" y="1371602"/>
        <a:ext cx="2971800" cy="1371598"/>
      </dsp:txXfrm>
    </dsp:sp>
    <dsp:sp modelId="{867D1D21-6D1E-4DC8-B445-F52EE6981CAA}">
      <dsp:nvSpPr>
        <dsp:cNvPr id="0" name=""/>
        <dsp:cNvSpPr/>
      </dsp:nvSpPr>
      <dsp:spPr>
        <a:xfrm>
          <a:off x="1528766" y="27432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F8AA7-E9F2-4D1B-A443-33808AC2B949}">
      <dsp:nvSpPr>
        <dsp:cNvPr id="0" name=""/>
        <dsp:cNvSpPr/>
      </dsp:nvSpPr>
      <dsp:spPr>
        <a:xfrm>
          <a:off x="2214565" y="2743201"/>
          <a:ext cx="5943600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Безвозмездные поступления</a:t>
          </a:r>
          <a:endParaRPr lang="ru-RU" sz="2400" b="1" kern="1200" dirty="0"/>
        </a:p>
      </dsp:txBody>
      <dsp:txXfrm>
        <a:off x="2214565" y="2743201"/>
        <a:ext cx="2971800" cy="1371598"/>
      </dsp:txXfrm>
    </dsp:sp>
    <dsp:sp modelId="{59FD4E21-E536-4622-BCB3-555E5386B038}">
      <dsp:nvSpPr>
        <dsp:cNvPr id="0" name=""/>
        <dsp:cNvSpPr/>
      </dsp:nvSpPr>
      <dsp:spPr>
        <a:xfrm>
          <a:off x="5186365" y="0"/>
          <a:ext cx="2971800" cy="13716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налогов, установленных Налоговым кодексом РФ.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Акцизы, налог на доходы физических лиц, земельный налог и др.</a:t>
          </a:r>
          <a:endParaRPr lang="ru-RU" sz="1400" kern="1200" dirty="0"/>
        </a:p>
      </dsp:txBody>
      <dsp:txXfrm>
        <a:off x="5186365" y="0"/>
        <a:ext cx="2971800" cy="1371602"/>
      </dsp:txXfrm>
    </dsp:sp>
    <dsp:sp modelId="{B2611BD1-5CC3-4250-9D05-0751DF3494C7}">
      <dsp:nvSpPr>
        <dsp:cNvPr id="0" name=""/>
        <dsp:cNvSpPr/>
      </dsp:nvSpPr>
      <dsp:spPr>
        <a:xfrm>
          <a:off x="5043496" y="1354128"/>
          <a:ext cx="3257538" cy="14065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других платежей и сборов, установленных Законодательством РФ, а также штрафов за нарушение законодательства.</a:t>
          </a:r>
          <a:endParaRPr lang="ru-RU" sz="1400" kern="1200" dirty="0"/>
        </a:p>
      </dsp:txBody>
      <dsp:txXfrm>
        <a:off x="5043496" y="1354128"/>
        <a:ext cx="3257538" cy="1406546"/>
      </dsp:txXfrm>
    </dsp:sp>
    <dsp:sp modelId="{D0F9E4A6-293F-4DF7-9820-DC3A0EF2ABC8}">
      <dsp:nvSpPr>
        <dsp:cNvPr id="0" name=""/>
        <dsp:cNvSpPr/>
      </dsp:nvSpPr>
      <dsp:spPr>
        <a:xfrm>
          <a:off x="5186365" y="2743201"/>
          <a:ext cx="2971800" cy="13715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других бюджетов бюджетной системы (межбюджетные трансферты).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Например: дотации, субвенции, субсидии.</a:t>
          </a:r>
          <a:endParaRPr lang="ru-RU" sz="1400" kern="1200" dirty="0"/>
        </a:p>
      </dsp:txBody>
      <dsp:txXfrm>
        <a:off x="5186365" y="2743201"/>
        <a:ext cx="2971800" cy="13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</a:rPr>
              <a:t> БЮДЖЕТ НА 2023-2025гг </a:t>
            </a:r>
            <a:br>
              <a:rPr lang="ru-RU" b="1" u="sng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ДЛЯ ГРАЖДАН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321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Муниципальное образование</a:t>
            </a:r>
          </a:p>
          <a:p>
            <a:pPr algn="ctr"/>
            <a:r>
              <a:rPr lang="ru-RU" dirty="0" smtClean="0"/>
              <a:t>Шлиссельбургское </a:t>
            </a:r>
            <a:r>
              <a:rPr lang="ru-RU" dirty="0" smtClean="0"/>
              <a:t>городское поселение</a:t>
            </a:r>
          </a:p>
          <a:p>
            <a:pPr algn="ctr"/>
            <a:r>
              <a:rPr lang="ru-RU" dirty="0" smtClean="0"/>
              <a:t>Кировского </a:t>
            </a:r>
            <a:r>
              <a:rPr lang="ru-RU" dirty="0" smtClean="0"/>
              <a:t>муниципального района</a:t>
            </a:r>
          </a:p>
          <a:p>
            <a:pPr algn="ctr"/>
            <a:r>
              <a:rPr lang="ru-RU" dirty="0" smtClean="0"/>
              <a:t>Ленинградской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2023-2025гг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Виды бюджетной финансовой помощи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714348" y="428604"/>
            <a:ext cx="571504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Доходы бюджета</a:t>
            </a: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/>
              <a:t>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1472" y="428604"/>
            <a:ext cx="857256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007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11003"/>
              </p:ext>
            </p:extLst>
          </p:nvPr>
        </p:nvGraphicFramePr>
        <p:xfrm>
          <a:off x="216249" y="144066"/>
          <a:ext cx="8856984" cy="65531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07679"/>
                <a:gridCol w="1368152"/>
                <a:gridCol w="1296144"/>
                <a:gridCol w="1224136"/>
                <a:gridCol w="1260873"/>
              </a:tblGrid>
              <a:tr h="5486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Доходы и безвозмездные поступления в бюджет МО Шлиссельбургское городское поселение Кировского муниципального района Ленинградской области на 2023, 2024, 2025 годы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Наименование доходного источника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% от общей суммы доходов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 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Налоговые доходы, всего в т.ч.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82 002,90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84 562,90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87 873,80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46,90%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50 471,50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52 074,20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54 158,60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28,90%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5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 на имущество физических лиц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7 512,40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7 752,50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8 062,60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4,30%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7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22 209,50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900,00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23 816,40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12,70%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5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Прочие налоговые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1 809,50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1 836,20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1 836,20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1,00%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Неналоговые доходы всего, в т.ч.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59 220,00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36 423,70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25 805,70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33,90%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8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 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муниципальной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собственности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12 450,00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13 050,00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14 050,00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7,10%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15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1,70%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3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43 870,00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20 473,70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8 855,70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25,10%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0,00%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6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Всего налоговые и неналоговые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141 222,90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120 986,60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113 679,50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80,80%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33 598,20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31 496,10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27 781,60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19,20%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0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174 821,10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152 482,70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141 461,10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57224" y="428604"/>
            <a:ext cx="78581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81953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5720" y="214290"/>
            <a:ext cx="64294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58052"/>
              </p:ext>
            </p:extLst>
          </p:nvPr>
        </p:nvGraphicFramePr>
        <p:xfrm>
          <a:off x="285720" y="116632"/>
          <a:ext cx="8641786" cy="6423388"/>
        </p:xfrm>
        <a:graphic>
          <a:graphicData uri="http://schemas.openxmlformats.org/drawingml/2006/table">
            <a:tbl>
              <a:tblPr/>
              <a:tblGrid>
                <a:gridCol w="411514"/>
                <a:gridCol w="3218051"/>
                <a:gridCol w="1232779"/>
                <a:gridCol w="1296144"/>
                <a:gridCol w="1224136"/>
                <a:gridCol w="1259162"/>
              </a:tblGrid>
              <a:tr h="79109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МО Шлиссельбургское городское поселение Кировского муниципального района Ленинградской области на 2023, 2024, 2025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90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общей суммы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расходов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51 778,20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41 702,90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33 777,10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28,9%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898,70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929,80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45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36 018,40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20 480,60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20 730,60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46 168,20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40 314,50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37 772,20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25,8%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2 398,90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403,20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2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9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37 019,40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36 287,80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35 588,70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20,7%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2 471,50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2 471,50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2 292,60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8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8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долга и муниципального долга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ИТОГО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179 121,10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148 982,70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134 961,10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17886"/>
              </p:ext>
            </p:extLst>
          </p:nvPr>
        </p:nvGraphicFramePr>
        <p:xfrm>
          <a:off x="107505" y="116632"/>
          <a:ext cx="885698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Общественно-значимые мероприятия запланированные в бюджете </a:t>
            </a:r>
            <a:r>
              <a:rPr lang="ru-RU" sz="2000" dirty="0" smtClean="0"/>
              <a:t>Шлиссельбургского </a:t>
            </a:r>
            <a:r>
              <a:rPr lang="ru-RU" sz="2000" dirty="0" smtClean="0"/>
              <a:t>городского поселения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i="1">
                <a:latin typeface="Times New Roman"/>
                <a:ea typeface="Times New Roman"/>
              </a:rPr>
              <a:t>По подразделу 0409 «Дорожное хозяйство (дорожные фонды)»</a:t>
            </a:r>
            <a:r>
              <a:rPr lang="x-none">
                <a:latin typeface="Times New Roman"/>
                <a:ea typeface="Times New Roman"/>
              </a:rPr>
              <a:t> в целях финансового обеспечения дорожной деятельности </a:t>
            </a:r>
            <a:r>
              <a:rPr lang="ru-RU" dirty="0">
                <a:latin typeface="Times New Roman"/>
                <a:ea typeface="Times New Roman"/>
              </a:rPr>
              <a:t>на 2023 год </a:t>
            </a:r>
            <a:r>
              <a:rPr lang="x-none">
                <a:latin typeface="Times New Roman"/>
                <a:ea typeface="Times New Roman"/>
              </a:rPr>
              <a:t>предусмотрены бюджетные ассигнования на реализацию мероприятий муниципальной программы "Развитие жилищно-коммунального и дорожного хозяйства</a:t>
            </a:r>
            <a:r>
              <a:rPr lang="ru-RU" dirty="0">
                <a:latin typeface="Times New Roman"/>
                <a:ea typeface="Times New Roman"/>
              </a:rPr>
              <a:t> в муниципальном образовании Шлиссельбургское городское поселение Кировского муниципального района Ленинградской области</a:t>
            </a:r>
            <a:r>
              <a:rPr lang="x-none">
                <a:latin typeface="Times New Roman"/>
                <a:ea typeface="Times New Roman"/>
              </a:rPr>
              <a:t>"</a:t>
            </a:r>
            <a:r>
              <a:rPr lang="ru-RU" dirty="0">
                <a:latin typeface="Times New Roman"/>
                <a:ea typeface="Times New Roman"/>
              </a:rPr>
              <a:t> в сумме 23 958,6 тыс. руб., которые планируется направить: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мероприятия по ремонту автомобильных дорог общего пользования местного значения – 3 608,6 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мероприятия по обслуживанию искусственных сооружений улично-дорожной сети муниципального образования – 2 850,0 тыс.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</a:rPr>
              <a:t>содержание автомобильных дорог местного значения – 17 500,0 тыс. руб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На 2023 год предусмотрены в бюджете расходы по подразделу 0502 «Коммунальное хозяйство» в сумме 3 908,6 тыс. руб., которые планируется направить на следующие виды работ: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актуализация схемы теплоснабжения в сумме 250,0 тыс. руб., 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актуализация схемы водоснабжения в сумме 250,0 тыс. руб.,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создание мест (площадок) накопления твердых коммунальных отходов – 3 408,6  </a:t>
            </a:r>
            <a:r>
              <a:rPr lang="ru-RU" dirty="0" err="1">
                <a:latin typeface="Times New Roman"/>
                <a:ea typeface="Times New Roman"/>
              </a:rPr>
              <a:t>тыс.руб</a:t>
            </a:r>
            <a:r>
              <a:rPr lang="ru-RU" dirty="0">
                <a:latin typeface="Times New Roman"/>
                <a:ea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Общественно-значимые мероприятия запланированные в бюджете </a:t>
            </a:r>
            <a:r>
              <a:rPr lang="ru-RU" sz="2000" dirty="0" smtClean="0"/>
              <a:t>Шлиссельбургского </a:t>
            </a:r>
            <a:r>
              <a:rPr lang="ru-RU" sz="2000" dirty="0" smtClean="0"/>
              <a:t>городского поселения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41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i="1" spc="5" dirty="0">
                <a:latin typeface="Times New Roman"/>
                <a:ea typeface="Times New Roman"/>
              </a:rPr>
              <a:t>По подразделу</a:t>
            </a:r>
            <a:r>
              <a:rPr lang="ru-RU" sz="2000" i="1" spc="5" dirty="0">
                <a:latin typeface="Times New Roman"/>
                <a:ea typeface="Times New Roman"/>
              </a:rPr>
              <a:t> </a:t>
            </a:r>
            <a:r>
              <a:rPr lang="ru-RU" i="1" spc="5" dirty="0">
                <a:latin typeface="Times New Roman"/>
                <a:ea typeface="Times New Roman"/>
              </a:rPr>
              <a:t>0503 «Благоустройство»</a:t>
            </a:r>
            <a:r>
              <a:rPr lang="ru-RU" spc="5" dirty="0">
                <a:latin typeface="Times New Roman"/>
                <a:ea typeface="Times New Roman"/>
              </a:rPr>
              <a:t> в 2023 году </a:t>
            </a:r>
            <a:r>
              <a:rPr lang="ru-RU" dirty="0">
                <a:latin typeface="Times New Roman"/>
                <a:ea typeface="Times New Roman"/>
              </a:rPr>
              <a:t>предусмотрены бюджетные ассигнования в размере 12 608,8 тыс. руб.</a:t>
            </a:r>
          </a:p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dirty="0">
                <a:latin typeface="Times New Roman"/>
                <a:ea typeface="Times New Roman"/>
              </a:rPr>
              <a:t>В рамках муниципальной программы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 планируемая сумма расходов составляет 10 300,0 тыс. руб. Указанная сумма расходов будет направлены на следующие мероприятия: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расходы на уличное освещение – 5 100,0 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обслуживание наружного уличного освещения – 900,0 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расходы на озеленение – 700,0 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организация благоустройства территории поселения (за исключением осуществления дорожной деятельности, капитального ремонта (ремонта) дворовых территорий и проездов к ним) – 3 500,0 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проведение дератизации парков и скверов муниципального образования – 100,0 тыс. руб.</a:t>
            </a:r>
          </a:p>
          <a:p>
            <a:pPr algn="just">
              <a:spcAft>
                <a:spcPts val="0"/>
              </a:spcAft>
              <a:tabLst>
                <a:tab pos="6301105" algn="l"/>
              </a:tabLst>
            </a:pPr>
            <a:r>
              <a:rPr lang="ru-RU" dirty="0">
                <a:latin typeface="Times New Roman"/>
                <a:ea typeface="Times New Roman"/>
              </a:rPr>
              <a:t>Также в рамках муниципальной программы "Содействие участию населения в осуществлении местного самоуправления в иных формах на территории административного центра муниципального образования Шлиссельбургское городское поселение Кировского муниципального района Ленинградской области" будет проведено благоустройство в муниципальном образовании на сумму 2 308,8 тыс. руб.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93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4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ШЛИССЕЛЬБУРГСКОЕ </a:t>
            </a:r>
            <a:r>
              <a:rPr lang="ru-RU" sz="2400" dirty="0" smtClean="0"/>
              <a:t>ГОРОДСКОЕ ПОСЕЛЕНИЕ</a:t>
            </a:r>
            <a:endParaRPr lang="ru-RU" sz="2400" dirty="0"/>
          </a:p>
        </p:txBody>
      </p:sp>
      <p:pic>
        <p:nvPicPr>
          <p:cNvPr id="2050" name="Picture 2" descr="C:\Users\User\Desktop\Бюджет для граждан\shlissenbur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99354"/>
            <a:ext cx="7461359" cy="55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	Город </a:t>
            </a:r>
            <a:r>
              <a:rPr lang="ru-RU" sz="2100" dirty="0"/>
              <a:t>Шлиссельбург (в переводе с немецкого </a:t>
            </a:r>
            <a:r>
              <a:rPr lang="ru-RU" sz="2100" dirty="0" err="1"/>
              <a:t>Schlüsselburg</a:t>
            </a:r>
            <a:r>
              <a:rPr lang="ru-RU" sz="2100" dirty="0"/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sz="2100" dirty="0" smtClean="0"/>
              <a:t>	Датой </a:t>
            </a:r>
            <a:r>
              <a:rPr lang="ru-RU" sz="2100" dirty="0"/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года.</a:t>
            </a:r>
          </a:p>
          <a:p>
            <a:pPr algn="just"/>
            <a:r>
              <a:rPr lang="ru-RU" sz="2100" dirty="0" smtClean="0"/>
              <a:t>	Муниципальное </a:t>
            </a:r>
            <a:r>
              <a:rPr lang="ru-RU" sz="2100" dirty="0"/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sz="2100" dirty="0" err="1"/>
              <a:t>Синявинским</a:t>
            </a:r>
            <a:r>
              <a:rPr lang="ru-RU" sz="2100" dirty="0"/>
              <a:t> ГП, на юге – с Кировским ГП, на западе –  по реке Нева с Всеволожским муниципальным районом.</a:t>
            </a:r>
          </a:p>
          <a:p>
            <a:pPr algn="just"/>
            <a:r>
              <a:rPr lang="ru-RU" sz="2100" dirty="0"/>
              <a:t>Город 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300" dirty="0"/>
              <a:t>Площадь территории МО Город Шлиссельбург составляет 4 374,6 га. </a:t>
            </a:r>
          </a:p>
          <a:p>
            <a:pPr marL="64008" indent="0">
              <a:buNone/>
            </a:pPr>
            <a:r>
              <a:rPr lang="ru-RU" sz="2300" dirty="0" smtClean="0"/>
              <a:t>На </a:t>
            </a:r>
            <a:r>
              <a:rPr lang="ru-RU" sz="2300" dirty="0"/>
              <a:t>территории МО Город Шлиссельбург расположены 3 садоводческих некоммерческих товарищества:</a:t>
            </a:r>
          </a:p>
          <a:p>
            <a:r>
              <a:rPr lang="ru-RU" sz="2300" dirty="0"/>
              <a:t>СНТ «</a:t>
            </a:r>
            <a:r>
              <a:rPr lang="ru-RU" sz="2300" dirty="0" err="1"/>
              <a:t>Шлиссельбуржец</a:t>
            </a:r>
            <a:r>
              <a:rPr lang="ru-RU" sz="2300" dirty="0"/>
              <a:t>»: количество участков – 1 170, площадь территории – 90,6 га, расположено в районе 4–5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канала;</a:t>
            </a:r>
          </a:p>
          <a:p>
            <a:r>
              <a:rPr lang="ru-RU" sz="2300" dirty="0"/>
              <a:t>СНТ «Волна»: количество участков – 246, площадь территории – 17,5 га, расположено в районе 4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канала;</a:t>
            </a:r>
          </a:p>
          <a:p>
            <a:r>
              <a:rPr lang="ru-RU" sz="2300" dirty="0"/>
              <a:t>СНТ «Орешек»: количество участков – 440, площадь территории – 32,1 га, расположено в районе 5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канала.</a:t>
            </a:r>
          </a:p>
          <a:p>
            <a:pPr marL="64008" indent="0">
              <a:buNone/>
            </a:pPr>
            <a:r>
              <a:rPr lang="ru-RU" sz="2300" dirty="0"/>
              <a:t>Численность постоянного населения – 14 956 чел.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00174"/>
            <a:ext cx="84249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sz="2500" dirty="0" smtClean="0"/>
              <a:t>Бюджет для граждан предназначен для раскрытия информации о бюджете в простой и доступной для граждан форме.  </a:t>
            </a:r>
          </a:p>
          <a:p>
            <a:pPr algn="just">
              <a:buFont typeface="Arial" charset="0"/>
              <a:buChar char="•"/>
            </a:pPr>
            <a:r>
              <a:rPr lang="ru-RU" sz="2500" dirty="0" smtClean="0"/>
              <a:t> Слайды раскрывают основные аспекты бюджетного процесса в муниципальном образовании </a:t>
            </a:r>
            <a:r>
              <a:rPr lang="ru-RU" sz="2500" dirty="0" smtClean="0"/>
              <a:t>Шлиссельбургское </a:t>
            </a:r>
            <a:r>
              <a:rPr lang="ru-RU" sz="2500" dirty="0" smtClean="0"/>
              <a:t>городское поселение, содержит сведения об основных параметрах бюджета, структуре доходов и расходов местного бюджета.</a:t>
            </a:r>
            <a:endParaRPr lang="ru-RU" sz="25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4282" y="1428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понятия и термины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85736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 - </a:t>
            </a:r>
            <a:endParaRPr lang="ru-RU" dirty="0"/>
          </a:p>
        </p:txBody>
      </p:sp>
      <p:pic>
        <p:nvPicPr>
          <p:cNvPr id="7" name="Рисунок 6" descr="bdg_gmr_15.jpg"/>
          <p:cNvPicPr>
            <a:picLocks noChangeAspect="1"/>
          </p:cNvPicPr>
          <p:nvPr/>
        </p:nvPicPr>
        <p:blipFill>
          <a:blip r:embed="rId2"/>
          <a:srcRect t="15584"/>
          <a:stretch>
            <a:fillRect/>
          </a:stretch>
        </p:blipFill>
        <p:spPr>
          <a:xfrm>
            <a:off x="323529" y="1052735"/>
            <a:ext cx="8620890" cy="5422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08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понятия и термины</a:t>
            </a:r>
            <a:endParaRPr lang="ru-RU" sz="3200" dirty="0"/>
          </a:p>
        </p:txBody>
      </p:sp>
      <p:pic>
        <p:nvPicPr>
          <p:cNvPr id="3" name="Рисунок 2" descr="bdg_gmr_16.jpg"/>
          <p:cNvPicPr>
            <a:picLocks noChangeAspect="1"/>
          </p:cNvPicPr>
          <p:nvPr/>
        </p:nvPicPr>
        <p:blipFill>
          <a:blip r:embed="rId2"/>
          <a:srcRect t="15957"/>
          <a:stretch>
            <a:fillRect/>
          </a:stretch>
        </p:blipFill>
        <p:spPr>
          <a:xfrm>
            <a:off x="392889" y="836712"/>
            <a:ext cx="8464433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byudzhet_dlya_grazhdan___2020-2022gg_broshyur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6468"/>
            <a:ext cx="8208912" cy="6604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g_vvod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5"/>
            <a:ext cx="8358102" cy="61503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876</TotalTime>
  <Words>807</Words>
  <Application>Microsoft Office PowerPoint</Application>
  <PresentationFormat>Экран (4:3)</PresentationFormat>
  <Paragraphs>217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 БЮДЖЕТ НА 2023-2025гг  ДЛЯ ГРАЖДАН </vt:lpstr>
      <vt:lpstr>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Основные понятия и термины</vt:lpstr>
      <vt:lpstr>Основные понятия и термины</vt:lpstr>
      <vt:lpstr>Презентация PowerPoint</vt:lpstr>
      <vt:lpstr>Презентация PowerPoint</vt:lpstr>
      <vt:lpstr>    Виды бюджетной финансовой помощи</vt:lpstr>
      <vt:lpstr>     Доходы бюджета     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Общественно-значимые мероприятия запланированные в бюджете Шлиссельбургского городского поселения.</vt:lpstr>
      <vt:lpstr>Общественно-значимые мероприятия запланированные в бюджете Шлиссельбургского городского поселения.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74</cp:revision>
  <dcterms:created xsi:type="dcterms:W3CDTF">2021-08-26T14:42:04Z</dcterms:created>
  <dcterms:modified xsi:type="dcterms:W3CDTF">2023-03-15T11:22:00Z</dcterms:modified>
</cp:coreProperties>
</file>