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93" r:id="rId3"/>
    <p:sldId id="298" r:id="rId4"/>
    <p:sldId id="294" r:id="rId5"/>
    <p:sldId id="270" r:id="rId6"/>
    <p:sldId id="296" r:id="rId7"/>
    <p:sldId id="295" r:id="rId8"/>
    <p:sldId id="271" r:id="rId9"/>
    <p:sldId id="272" r:id="rId10"/>
    <p:sldId id="307" r:id="rId11"/>
    <p:sldId id="308" r:id="rId12"/>
    <p:sldId id="309" r:id="rId13"/>
    <p:sldId id="302" r:id="rId14"/>
    <p:sldId id="310" r:id="rId15"/>
    <p:sldId id="289" r:id="rId16"/>
    <p:sldId id="290" r:id="rId17"/>
    <p:sldId id="303" r:id="rId18"/>
    <p:sldId id="300" r:id="rId19"/>
    <p:sldId id="306" r:id="rId20"/>
    <p:sldId id="304" r:id="rId21"/>
    <p:sldId id="27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3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3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1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5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9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7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0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6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2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7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BD754A-2CB8-4C4E-8D03-D2CB2E2D703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3;&#1080;&#1089;&#1089;&#1077;&#1083;&#1100;&#1073;&#1091;&#1088;&#1075;.047.&#1088;&#1092;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405" y="290557"/>
            <a:ext cx="9980438" cy="194844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городское поселение             Кировского муниципального района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</a:t>
            </a:r>
          </a:p>
        </p:txBody>
      </p:sp>
      <p:pic>
        <p:nvPicPr>
          <p:cNvPr id="4" name="Picture 2" descr="C:\Users\User\Desktop\Бюджет для граждан\shlissenbur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03" y="2153541"/>
            <a:ext cx="9878938" cy="4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xn--90aeeloc0beax1c0c.047.xn--p1ai/img/047/logo8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99" y="2579228"/>
            <a:ext cx="857250" cy="9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103" y="4819828"/>
            <a:ext cx="1104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2021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году заключен муниципальный контракт на комплексное благоустройство общественной территории по улице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Чекалова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музей под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открытым небом «Эхо Великих Сражений», Ленинградская область, Кировский район, город Шлиссельбург, Площадь у речного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вокзала. Работы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данному муниципальному контракту будут завершены в 2022 году.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User\Downloads\P1Hs4fhraJ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2" b="18717"/>
          <a:stretch/>
        </p:blipFill>
        <p:spPr bwMode="auto">
          <a:xfrm>
            <a:off x="368736" y="339774"/>
            <a:ext cx="3517631" cy="29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2875" y="339773"/>
            <a:ext cx="3528704" cy="2933267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61234" y="339773"/>
            <a:ext cx="3187581" cy="29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9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33" y="5306938"/>
            <a:ext cx="11947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муниципальной программой «Формирование комфортной городской среды н 2018-2023 годы» на территории МО Город Шлиссельбург выполнялись работы по благоустройству общественной территории от Красного проспекта до набережной реки Нева (вблизи Благовещенского собора).</a:t>
            </a:r>
            <a:endParaRPr lang="ru-RU" sz="1600" dirty="0"/>
          </a:p>
        </p:txBody>
      </p:sp>
      <p:pic>
        <p:nvPicPr>
          <p:cNvPr id="5" name="Picture 6" descr="C:\Users\User\Downloads\v27908ckjV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6389"/>
          <a:stretch/>
        </p:blipFill>
        <p:spPr bwMode="auto">
          <a:xfrm>
            <a:off x="324739" y="145278"/>
            <a:ext cx="3341859" cy="25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ownloads\khkOdHiIg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7" r="11054" b="13676"/>
          <a:stretch/>
        </p:blipFill>
        <p:spPr bwMode="auto">
          <a:xfrm>
            <a:off x="4198576" y="145278"/>
            <a:ext cx="3296086" cy="25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ser\Downloads\440evODPqi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30"/>
          <a:stretch/>
        </p:blipFill>
        <p:spPr bwMode="auto">
          <a:xfrm>
            <a:off x="8095006" y="145278"/>
            <a:ext cx="3561457" cy="25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Nsg0b0Bc3k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25" y="2512464"/>
            <a:ext cx="3255629" cy="27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ownloads\pcRdop0-6I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211"/>
          <a:stretch/>
        </p:blipFill>
        <p:spPr bwMode="auto">
          <a:xfrm>
            <a:off x="2441193" y="2512464"/>
            <a:ext cx="2914423" cy="27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6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16" y="5136021"/>
            <a:ext cx="11870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рамках реализации областного закона от 15 января 2018 года № 3-оз  «О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области»   выполнялись работы по реконструкции существующей детской площадки с приобретением и установкой новых детских игровых площадок и игрового оборудования к ним по адресу: г. Шлиссельбург, ул. </a:t>
            </a:r>
            <a:r>
              <a:rPr lang="ru-RU" sz="1600" dirty="0" err="1"/>
              <a:t>Староладожский</a:t>
            </a:r>
            <a:r>
              <a:rPr lang="ru-RU" sz="1600" dirty="0"/>
              <a:t> канал,  д. </a:t>
            </a:r>
            <a:r>
              <a:rPr lang="ru-RU" sz="1600" dirty="0" smtClean="0"/>
              <a:t>1.</a:t>
            </a:r>
            <a:endParaRPr lang="ru-RU" sz="1600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rcRect t="5654" r="10951" b="23749"/>
          <a:stretch>
            <a:fillRect/>
          </a:stretch>
        </p:blipFill>
        <p:spPr>
          <a:xfrm>
            <a:off x="2136449" y="324778"/>
            <a:ext cx="8098146" cy="48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1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737" y="4939469"/>
            <a:ext cx="11733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в 2021 году приняла участие в реализации программы Ленинградской области  «Охрана окружающей среды Ленинградской области» на территории МО Город Шлиссельбург в части оснащения мест (площадок) накопления твердых коммунальных отходов  емкостями для раздельного накопления твердых коммунальных отходов. В 2021 году приобретены 17 контейнеров для раздельного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накопления,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будут установлены  на муниципальных контейнерных площадках.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29233" b="12548"/>
          <a:stretch>
            <a:fillRect/>
          </a:stretch>
        </p:blipFill>
        <p:spPr>
          <a:xfrm>
            <a:off x="646074" y="645885"/>
            <a:ext cx="4259213" cy="260151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5181" y="645885"/>
            <a:ext cx="4777100" cy="26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2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059" y="4674550"/>
            <a:ext cx="9673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Будут осуществляться мероприятия по переселению граждан из аварийного жилищного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фонда.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8758" r="1601" b="7300"/>
          <a:stretch/>
        </p:blipFill>
        <p:spPr>
          <a:xfrm>
            <a:off x="1751889" y="161034"/>
            <a:ext cx="8827804" cy="42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465" y="101811"/>
            <a:ext cx="765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98418"/>
              </p:ext>
            </p:extLst>
          </p:nvPr>
        </p:nvGraphicFramePr>
        <p:xfrm>
          <a:off x="384562" y="563477"/>
          <a:ext cx="11511183" cy="1598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6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1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8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9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году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7650" y="2264636"/>
            <a:ext cx="3392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453,0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224,6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133865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80482"/>
              </p:ext>
            </p:extLst>
          </p:nvPr>
        </p:nvGraphicFramePr>
        <p:xfrm>
          <a:off x="555477" y="461665"/>
          <a:ext cx="11075347" cy="1541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9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8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6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8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5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2021г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39 482,6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39 082,6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32 453,7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кинематографии</a:t>
                      </a:r>
                    </a:p>
                    <a:p>
                      <a:pPr algn="l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342,3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7110" y="2110810"/>
            <a:ext cx="11143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83,0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39 482,6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32 796,0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израсходованы на обеспечение деятельности муниципальных учреждений культуры, на создание условий для сохранения и развития сферы культуры, сохранение и преумножение культурно-исторических традиций поселения,  укрепление материально-технической базы МКУ «КСК «Невский»,  повышение эффективности деятельности учреждения,  обеспечение свободы творчества и прав граждан на участие в культурной жизни,  обеспечение прав граждан на доступ к культурным ценностям,  повышение уровня исполнительского мастерства творческих коллективов и солистов.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467" y="0"/>
            <a:ext cx="860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КИНЕМАТОГРАФИЯ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6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80458"/>
              </p:ext>
            </p:extLst>
          </p:nvPr>
        </p:nvGraphicFramePr>
        <p:xfrm>
          <a:off x="700755" y="533669"/>
          <a:ext cx="11075350" cy="1090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9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12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2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2 285,0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1 528,6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2 285,0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1 528,6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9609" y="0"/>
            <a:ext cx="61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deita.ru/images/articles/26102022_214445_131323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80" y="1897166"/>
            <a:ext cx="4528625" cy="367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6751" y="1695705"/>
            <a:ext cx="338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2 285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1 528,6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</p:spTree>
    <p:extLst>
      <p:ext uri="{BB962C8B-B14F-4D97-AF65-F5344CB8AC3E}">
        <p14:creationId xmlns:p14="http://schemas.microsoft.com/office/powerpoint/2010/main" val="215047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803" y="107411"/>
            <a:ext cx="758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85124"/>
              </p:ext>
            </p:extLst>
          </p:nvPr>
        </p:nvGraphicFramePr>
        <p:xfrm>
          <a:off x="214757" y="600098"/>
          <a:ext cx="11492980" cy="128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5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0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   культура и спорт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49 455,2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37 061,4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49 455,2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37 061,4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758" y="1944291"/>
            <a:ext cx="3169378" cy="19696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 t="25222" b="16142"/>
          <a:stretch>
            <a:fillRect/>
          </a:stretch>
        </p:blipFill>
        <p:spPr>
          <a:xfrm>
            <a:off x="214757" y="3970115"/>
            <a:ext cx="3169379" cy="2217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9271" y="2110811"/>
            <a:ext cx="6417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74,9 %,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49 455,2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37 061,4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администрацией МО Город Шлиссельбург заключен муниципальный контракт на выполнение работ по капитальному ремонту объекта - стадиона по адресу: г. Шлиссельбург,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Октябрьская, д.2,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завершение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- декабрь 2022 года.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стадиона «Водник»</a:t>
            </a:r>
          </a:p>
        </p:txBody>
      </p:sp>
    </p:spTree>
    <p:extLst>
      <p:ext uri="{BB962C8B-B14F-4D97-AF65-F5344CB8AC3E}">
        <p14:creationId xmlns:p14="http://schemas.microsoft.com/office/powerpoint/2010/main" val="29392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927" y="102550"/>
            <a:ext cx="11340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73342"/>
              </p:ext>
            </p:extLst>
          </p:nvPr>
        </p:nvGraphicFramePr>
        <p:xfrm>
          <a:off x="367470" y="572568"/>
          <a:ext cx="11220626" cy="1384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7899"/>
                <a:gridCol w="2215573"/>
                <a:gridCol w="1244002"/>
                <a:gridCol w="1498921"/>
                <a:gridCol w="1774231"/>
              </a:tblGrid>
              <a:tr h="80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3 980,0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9104" y="2057673"/>
            <a:ext cx="3384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74,9 %, при плане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49 455,2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37 061,4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</p:txBody>
      </p:sp>
      <p:pic>
        <p:nvPicPr>
          <p:cNvPr id="5" name="Рисунок 4" descr="http://nevistok.ru/media/k2/items/cache/0a29d0ef57ced3a7c1d1ed4eda5e2ff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6" y="2201743"/>
            <a:ext cx="52768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0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210" y="10798"/>
            <a:ext cx="1063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городское поселение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75511"/>
              </p:ext>
            </p:extLst>
          </p:nvPr>
        </p:nvGraphicFramePr>
        <p:xfrm>
          <a:off x="811850" y="1131519"/>
          <a:ext cx="10212225" cy="39663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33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3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3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2021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2021году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 том числе: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278 901,2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248 348,7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(собственные)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136 016,2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130 690,5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безвозмездные, в том числе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142 885,0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117 658,2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20 191,5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20 191,5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 том числе: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285 517,2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241 192,8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/профицит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- 6 616,0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7 155,9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4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900" y="193020"/>
            <a:ext cx="376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8252" y="771073"/>
            <a:ext cx="8547651" cy="36933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Адрес: </a:t>
            </a:r>
            <a:r>
              <a:rPr lang="ru-RU" dirty="0" smtClean="0"/>
              <a:t>187320 </a:t>
            </a:r>
            <a:r>
              <a:rPr lang="ru-RU" dirty="0"/>
              <a:t>Ленинградская область, </a:t>
            </a:r>
            <a:r>
              <a:rPr lang="ru-RU" dirty="0" smtClean="0"/>
              <a:t>Кировский район,  г. Шлиссельбург, </a:t>
            </a:r>
          </a:p>
          <a:p>
            <a:pPr algn="ctr"/>
            <a:r>
              <a:rPr lang="ru-RU" dirty="0" smtClean="0"/>
              <a:t>ул</a:t>
            </a:r>
            <a:r>
              <a:rPr lang="ru-RU" dirty="0"/>
              <a:t>. </a:t>
            </a:r>
            <a:r>
              <a:rPr lang="ru-RU" dirty="0" smtClean="0"/>
              <a:t>Жука, </a:t>
            </a:r>
            <a:r>
              <a:rPr lang="ru-RU" dirty="0"/>
              <a:t>д. </a:t>
            </a:r>
            <a:r>
              <a:rPr lang="ru-RU" dirty="0" smtClean="0"/>
              <a:t>5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 smtClean="0"/>
              <a:t>amosgp@yandex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Телефон: 8 (</a:t>
            </a:r>
            <a:r>
              <a:rPr lang="ru-RU" dirty="0" smtClean="0"/>
              <a:t>813-</a:t>
            </a:r>
            <a:r>
              <a:rPr lang="en-US" dirty="0" smtClean="0"/>
              <a:t>62</a:t>
            </a:r>
            <a:r>
              <a:rPr lang="ru-RU" dirty="0" smtClean="0"/>
              <a:t>) </a:t>
            </a:r>
            <a:r>
              <a:rPr lang="en-US" dirty="0" smtClean="0"/>
              <a:t>77</a:t>
            </a:r>
            <a:r>
              <a:rPr lang="ru-RU" dirty="0" smtClean="0"/>
              <a:t>-7</a:t>
            </a:r>
            <a:r>
              <a:rPr lang="en-US" dirty="0" smtClean="0"/>
              <a:t>52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График работы:  с 9-00 до 18-00 обед с 13-00 до 14-00 выходные: суббота, воскресенье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Информация </a:t>
            </a:r>
            <a:r>
              <a:rPr lang="ru-RU" dirty="0" smtClean="0"/>
              <a:t>размещается </a:t>
            </a:r>
            <a:r>
              <a:rPr lang="ru-RU" dirty="0"/>
              <a:t>на официальном сайте </a:t>
            </a:r>
            <a:r>
              <a:rPr lang="en-US" dirty="0"/>
              <a:t>www. </a:t>
            </a:r>
            <a:r>
              <a:rPr lang="en-US" dirty="0" smtClean="0"/>
              <a:t>admshlisselburg.ru</a:t>
            </a:r>
          </a:p>
          <a:p>
            <a:pPr algn="ctr"/>
            <a:r>
              <a:rPr lang="en-US" dirty="0" smtClean="0"/>
              <a:t>vk.com/</a:t>
            </a:r>
            <a:r>
              <a:rPr lang="en-US" dirty="0" err="1" smtClean="0"/>
              <a:t>myshlisselburgofficial</a:t>
            </a:r>
            <a:endParaRPr lang="ru-RU" dirty="0"/>
          </a:p>
        </p:txBody>
      </p:sp>
      <p:pic>
        <p:nvPicPr>
          <p:cNvPr id="7" name="Рисунок 6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0" y="771072"/>
            <a:ext cx="857250" cy="8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59" y="717847"/>
            <a:ext cx="8537248" cy="49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1109" y="112144"/>
            <a:ext cx="987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Исполнение</a:t>
            </a:r>
            <a:r>
              <a:rPr lang="ru-RU" sz="1400" dirty="0"/>
              <a:t> </a:t>
            </a:r>
            <a:r>
              <a:rPr lang="ru-RU" sz="1400" b="1" dirty="0"/>
              <a:t>доходной части бюджета </a:t>
            </a:r>
            <a:r>
              <a:rPr lang="ru-RU" sz="1400" b="1" dirty="0" smtClean="0"/>
              <a:t>Шлиссельбургское </a:t>
            </a:r>
            <a:r>
              <a:rPr lang="ru-RU" sz="1400" b="1" dirty="0"/>
              <a:t>городского поселения за 2021г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4130"/>
              </p:ext>
            </p:extLst>
          </p:nvPr>
        </p:nvGraphicFramePr>
        <p:xfrm>
          <a:off x="379563" y="419924"/>
          <a:ext cx="11533517" cy="5723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6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1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9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Источник доходов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Уточненный бюджет на 2021 год 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Исполнено за 2021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 (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000" b="1" u="none" strike="noStrike" dirty="0" smtClean="0">
                          <a:effectLst/>
                        </a:rPr>
                        <a:t>.)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%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136 016,2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130 690,5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96,1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</a:rPr>
                        <a:t>НАЛОГОВЫЕ ДОХОДЫ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72 842,3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72 613,2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44 187,1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45 637,2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103,3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1 769,8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1 750,2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6 710,0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7 483,8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111,5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Земельный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20 167,9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17 734,7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87,9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</a:rPr>
                        <a:t>НЕНАЛОГОВЫЕ ДОХОДЫ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63 173,9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58 077,3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91,9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СОБСТВЕННОСТИ, в </a:t>
                      </a:r>
                      <a:r>
                        <a:rPr lang="ru-RU" sz="1000" b="1" i="1" u="none" strike="noStrike" dirty="0" err="1">
                          <a:effectLst/>
                        </a:rPr>
                        <a:t>т.ч</a:t>
                      </a:r>
                      <a:r>
                        <a:rPr lang="ru-RU" sz="1000" b="1" i="1" u="none" strike="noStrike" dirty="0">
                          <a:effectLst/>
                        </a:rPr>
                        <a:t>.: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13 700,0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16 509,6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120,5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Доходы, получаемые в виде арендной </a:t>
                      </a:r>
                      <a:r>
                        <a:rPr lang="ru-RU" sz="900" u="none" strike="noStrike" dirty="0" smtClean="0">
                          <a:effectLst/>
                        </a:rPr>
                        <a:t>либо иной платы за передачу в возмездное пользование государственного и муниципального имущества,       из них: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11 200,0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14 063,0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29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межселенных территорий муниципальных районов,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4 453,7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3931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 на заключение договоров аренды указанных земельных участков (за исключением земельных участков бюджетных и автономных учреждений</a:t>
                      </a: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384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районов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6 250,0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8 326,3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 от сдачи в аренду имущества, составляющего казну муниципальных районов (за исключением земельных участков)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1 001,8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1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Прочие доходы от использования имущества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2 446,6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</a:rPr>
                        <a:t>ДОХОДЫ ОТ ОКАЗАНИЯ ПЛАТНЫХ УСЛУГ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2 900,0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2 483,7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85,6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</a:rPr>
                        <a:t>ДОХОДЫ  ОТ ПРОДАЖИ МАТЕРИАЛЬНЫХ И НЕМАТЕРИАЛЬНЫХ </a:t>
                      </a:r>
                      <a:r>
                        <a:rPr lang="ru-RU" sz="1000" b="1" i="1" u="none" strike="noStrike" dirty="0" smtClean="0">
                          <a:effectLst/>
                        </a:rPr>
                        <a:t>АКТИВОВ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46 563,9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39 052,2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83,9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30,2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0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10,0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БЕЗВОЗМЕЗДНЫЕ ПОСТУПЛЕНИЯ, в </a:t>
                      </a:r>
                      <a:r>
                        <a:rPr lang="ru-RU" sz="1100" b="1" u="none" strike="noStrike" dirty="0" err="1">
                          <a:effectLst/>
                        </a:rPr>
                        <a:t>т.ч</a:t>
                      </a:r>
                      <a:r>
                        <a:rPr lang="ru-RU" sz="1100" b="1" u="none" strike="noStrike" dirty="0">
                          <a:effectLst/>
                        </a:rPr>
                        <a:t>: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142 885,0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117 658,2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82,3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Дотация на выравнивание уровня бюджетной обеспеченности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20 191,5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20 191,5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из </a:t>
                      </a:r>
                      <a:r>
                        <a:rPr lang="ru-RU" sz="1000" u="none" strike="noStrike" dirty="0" err="1">
                          <a:effectLst/>
                        </a:rPr>
                        <a:t>обл.бюджета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121 679,0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96 452,2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72,3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Субвенции из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обл.бюджета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899,00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1 196,4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Межбюджетные трансферты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115,5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115,5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8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ВСЕГО ДОХОДОВ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278 901,2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248 348,7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89,0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53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202" y="74400"/>
            <a:ext cx="1157908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городского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 2021г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93198"/>
              </p:ext>
            </p:extLst>
          </p:nvPr>
        </p:nvGraphicFramePr>
        <p:xfrm>
          <a:off x="526211" y="828453"/>
          <a:ext cx="10817526" cy="488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8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8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 на 2021 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2021г 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45 692,7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41 370,1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33 656,2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32 095,4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109 476,4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91 206,1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39 482,6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1 528,6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49 455,2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37 061,4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4 051,7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3 980,0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285 517,2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241 192,8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574" y="282011"/>
            <a:ext cx="637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6182" y="959544"/>
            <a:ext cx="972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общегосударственные расходы исполнены за 2021 год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41 370,1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обеспечение деятельности и содержание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на содержание муниципального имущества и проведение кадастровых работ, на целевую подготовку специалистов бюджетной сферы, на реализацию прочих мероприятий органов местного самоуправления.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99006"/>
              </p:ext>
            </p:extLst>
          </p:nvPr>
        </p:nvGraphicFramePr>
        <p:xfrm>
          <a:off x="586597" y="2726109"/>
          <a:ext cx="11153955" cy="3101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8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94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  на 2021 год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2021 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45 692,7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41 370,1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2 662,9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2 302,7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(представительных)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 МО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26 365,4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23 385,6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3 204,7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3 204,7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11 813,7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11 350,4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6" y="1093862"/>
            <a:ext cx="1075256" cy="11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10809"/>
              </p:ext>
            </p:extLst>
          </p:nvPr>
        </p:nvGraphicFramePr>
        <p:xfrm>
          <a:off x="414068" y="3958729"/>
          <a:ext cx="11233850" cy="146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8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28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3591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Код подраздела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2021г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Исполнено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%исполнения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4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Национальная оборона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  0200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      892,0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0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Мобилизационная и вневойсковая подготовка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0203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4242" y="48599"/>
            <a:ext cx="6780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 </a:t>
            </a:r>
          </a:p>
        </p:txBody>
      </p:sp>
      <p:pic>
        <p:nvPicPr>
          <p:cNvPr id="7" name="Рисунок 6" descr="https://kpfu.ru/portal/docs/F_1061374066/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448709"/>
            <a:ext cx="4499764" cy="33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94049" y="534166"/>
            <a:ext cx="2982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892,0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892,0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4049" y="2025354"/>
            <a:ext cx="5292696" cy="136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</a:rPr>
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</a:r>
            <a:r>
              <a:rPr lang="ru-RU" sz="1600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4049" y="1365164"/>
            <a:ext cx="485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</a:p>
        </p:txBody>
      </p:sp>
    </p:spTree>
    <p:extLst>
      <p:ext uri="{BB962C8B-B14F-4D97-AF65-F5344CB8AC3E}">
        <p14:creationId xmlns:p14="http://schemas.microsoft.com/office/powerpoint/2010/main" val="4435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65653"/>
              </p:ext>
            </p:extLst>
          </p:nvPr>
        </p:nvGraphicFramePr>
        <p:xfrm>
          <a:off x="615296" y="587246"/>
          <a:ext cx="11194265" cy="174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3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58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Код подраздела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2021г (план)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2021г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0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Национальная безопасность и правоохранительная деятельность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0300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53,3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0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пожарной безопасности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0310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4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0314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4" y="2947627"/>
            <a:ext cx="5418033" cy="3140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74626" y="710680"/>
            <a:ext cx="104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9" y="125580"/>
            <a:ext cx="952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ПРАВООХРАНИТЕЛЬНАЯ ДЕЯТЕЛЬНОСТЬ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7174" y="2879934"/>
            <a:ext cx="3375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72,4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израсходовано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38,6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</p:spTree>
    <p:extLst>
      <p:ext uri="{BB962C8B-B14F-4D97-AF65-F5344CB8AC3E}">
        <p14:creationId xmlns:p14="http://schemas.microsoft.com/office/powerpoint/2010/main" val="236328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786" y="79555"/>
            <a:ext cx="985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03266"/>
              </p:ext>
            </p:extLst>
          </p:nvPr>
        </p:nvGraphicFramePr>
        <p:xfrm>
          <a:off x="477078" y="616546"/>
          <a:ext cx="11211339" cy="156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1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7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год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33 656,2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32 095,4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31 781,2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30 426,1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1 669,3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3107" y="2179179"/>
            <a:ext cx="3589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33 656,2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32 095,4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2"/>
          <a:srcRect t="4368" b="51990"/>
          <a:stretch/>
        </p:blipFill>
        <p:spPr>
          <a:xfrm>
            <a:off x="7597211" y="2504096"/>
            <a:ext cx="4091206" cy="3628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3107" y="3010176"/>
            <a:ext cx="70246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реализации Подпрограммы «Развитие улично-дорожной сети  МО Город Шлиссельбург на 2020-2022 годы» в 2021 году выполнены работы по ремонту участка  автомобильных дорог общего пользования местного значения по адресу: Ленинградская область, Кировский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район, 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Шлиссельбург, ул.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Староладожский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канал  (участок от дома №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 до дома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60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от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дома № 84 до дома № 142), ул. Кирова (от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Малоневского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канала до пересечения с ул. Пролетарская), ул. 18 Января  (от дома № 10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Малоневскому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каналу до дома № 3 по ул. 18 Января), пер.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Водников;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107" y="4529271"/>
            <a:ext cx="69562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2021 года выполнялись работы по обслуживанию объектов муниципальной собственности: сетей уличного освещения, технических средств организации дорожного движения (светофоров, дорожных знаков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по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разметке улично-дорожной сети на территории МО Город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Шлиссельбург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так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 произведены работы по обустройству пешеходного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перехода по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ул. 18 Января в районе школы, на участке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улично-дорожной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сети по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ул.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Староладожский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канал от дома № 84 до дома № 142 установлено 4 лежачих полицейских, 4 искусственно дорожных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неровности.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9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786" y="79555"/>
            <a:ext cx="985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75269"/>
              </p:ext>
            </p:extLst>
          </p:nvPr>
        </p:nvGraphicFramePr>
        <p:xfrm>
          <a:off x="293616" y="541220"/>
          <a:ext cx="11722980" cy="2158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151"/>
                <a:gridCol w="1888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2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2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год(план)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109 476,4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91 206,1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9 947,2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8 436,4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  <a:tr h="284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1 066,0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73 089,1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58 569,0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25 374,1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23 938,8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3645" y="2777383"/>
            <a:ext cx="3358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83,3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109 476,4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91 206,1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645" y="3608380"/>
            <a:ext cx="11802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Подпрограммы «Обеспечение внешнего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благоустройства, санитарного состояния, комфортности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проживания на территории МО Город Шлиссельбург на 2020-2022 годы» за счет средств местного бюджета произведены работы по ликвидации и понижению высотности деревьев на территории МО Город Шлиссельбург, осуществлен спил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645" y="4347043"/>
            <a:ext cx="11716284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внешнему благоустройству территории МО Город Шлиссельбург, текущему ремонту детских площадок, обработке территории города против иксодовых клещей.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50698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2621</TotalTime>
  <Words>1973</Words>
  <Application>Microsoft Office PowerPoint</Application>
  <PresentationFormat>Широкоэкранный</PresentationFormat>
  <Paragraphs>467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Ретро</vt:lpstr>
      <vt:lpstr> Исполнение бюджета  МО Шлиссельбургское городское поселение             Кировского муниципального района  Ленинградской области 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Ключникова</dc:creator>
  <cp:lastModifiedBy>User</cp:lastModifiedBy>
  <cp:revision>295</cp:revision>
  <cp:lastPrinted>2023-03-16T12:53:38Z</cp:lastPrinted>
  <dcterms:created xsi:type="dcterms:W3CDTF">2021-08-29T19:09:36Z</dcterms:created>
  <dcterms:modified xsi:type="dcterms:W3CDTF">2023-03-17T08:09:53Z</dcterms:modified>
</cp:coreProperties>
</file>