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8" r:id="rId1"/>
  </p:sldMasterIdLst>
  <p:sldIdLst>
    <p:sldId id="256" r:id="rId2"/>
    <p:sldId id="268" r:id="rId3"/>
    <p:sldId id="273" r:id="rId4"/>
    <p:sldId id="274" r:id="rId5"/>
    <p:sldId id="257" r:id="rId6"/>
    <p:sldId id="260" r:id="rId7"/>
    <p:sldId id="263" r:id="rId8"/>
    <p:sldId id="281" r:id="rId9"/>
    <p:sldId id="264" r:id="rId10"/>
    <p:sldId id="265" r:id="rId11"/>
    <p:sldId id="283" r:id="rId12"/>
    <p:sldId id="282" r:id="rId13"/>
    <p:sldId id="266" r:id="rId14"/>
    <p:sldId id="267" r:id="rId15"/>
    <p:sldId id="269" r:id="rId16"/>
    <p:sldId id="275" r:id="rId17"/>
    <p:sldId id="28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66E-2"/>
          <c:y val="0.39856481481481482"/>
          <c:w val="0.93888888888888888"/>
          <c:h val="0.600276684164479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Структура доходов МО Город Шлиссельбург на 2024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5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9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1694447743354188E-2"/>
                  <c:y val="-2.2046161537606933E-2"/>
                </c:manualLayout>
              </c:layout>
              <c:tx>
                <c:rich>
                  <a:bodyPr/>
                  <a:lstStyle/>
                  <a:p>
                    <a:fld id="{6FE1E944-80F8-4C65-A63D-C3EEBFA09DC6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40F735E-8AEE-4C8F-A214-FDE3DA0D1D8E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7EE99A2-9BD3-4453-B2E7-A62482091CA5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CAF9DE4B-341F-46FC-AE51-282E82D19603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3449348539817417E-2"/>
                  <c:y val="-3.8079733564957467E-2"/>
                </c:manualLayout>
              </c:layout>
              <c:tx>
                <c:rich>
                  <a:bodyPr/>
                  <a:lstStyle/>
                  <a:p>
                    <a:fld id="{81FE0C8C-F449-4E25-8F80-5987196FB5CA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B303C7F-4FAB-407D-B378-E2C6C555B3FA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Лист3!$A$1:$A$3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Лист3!$B$1:$B$3</c:f>
              <c:numCache>
                <c:formatCode>General</c:formatCode>
                <c:ptCount val="3"/>
                <c:pt idx="0">
                  <c:v>38.9</c:v>
                </c:pt>
                <c:pt idx="1">
                  <c:v>36.200000000000003</c:v>
                </c:pt>
                <c:pt idx="2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66E-2"/>
          <c:y val="0.39856481481481482"/>
          <c:w val="0.93888888888888888"/>
          <c:h val="0.600276684164479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Структура доходов МО Город Шлиссельбург на 2024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775091057763173"/>
                  <c:y val="-0.10926565646616535"/>
                </c:manualLayout>
              </c:layout>
              <c:tx>
                <c:rich>
                  <a:bodyPr/>
                  <a:lstStyle/>
                  <a:p>
                    <a:fld id="{8D1797AE-34F7-488B-B671-1F6AAFA271F2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51C4091-4418-471A-840D-4767FB42A634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7886028265454933E-3"/>
                  <c:y val="-0.35417143820067382"/>
                </c:manualLayout>
              </c:layout>
              <c:tx>
                <c:rich>
                  <a:bodyPr/>
                  <a:lstStyle/>
                  <a:p>
                    <a:fld id="{26071C45-8E51-432F-8EA7-D6B58B561EBC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66BD31E-583A-4C4F-B9A2-0F539610B34A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ECFC2B3-A64F-40D6-ABE7-35DAD42C2A28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39553D4-C29D-4AB1-BB28-8461BDA74124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1439D05-F59A-4B68-8896-88B05F33675D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08D782C-F5CE-4848-9842-9B804DC76B41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1851562012817912"/>
                  <c:y val="4.1445593831993609E-2"/>
                </c:manualLayout>
              </c:layout>
              <c:tx>
                <c:rich>
                  <a:bodyPr/>
                  <a:lstStyle/>
                  <a:p>
                    <a:fld id="{83CA7232-079B-45DE-96C4-F881B6A8C275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C18B201-4360-4C18-A69B-42A29B39FC4E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26770587134835755"/>
                  <c:y val="4.5213375089447581E-2"/>
                </c:manualLayout>
              </c:layout>
              <c:tx>
                <c:rich>
                  <a:bodyPr/>
                  <a:lstStyle/>
                  <a:p>
                    <a:fld id="{E12E08E0-BE3C-4721-BDEB-8894BA665F4C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3E04AB3-CC8D-489F-BD94-3B920F525D2D}" type="PERCENTAGE">
                      <a:rPr lang="ru-RU" sz="1000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C7E5FA6-494C-4223-AA0A-1A7EA8AA0B95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F71B7E9-9975-40AA-B8A3-A1FFF6979F53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"/>
                  <c:y val="-0.17896960972906389"/>
                </c:manualLayout>
              </c:layout>
              <c:tx>
                <c:rich>
                  <a:bodyPr/>
                  <a:lstStyle/>
                  <a:p>
                    <a:fld id="{D33C3D29-75E3-4DFC-B587-8402ECBFFE47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6D2CD49-37D0-4572-BA4D-AF34DCB106FC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5BD37CB2-F466-4741-8D89-8376950149B0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94AF445-3B52-4596-8A99-D0D87FB024D3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'доходы постат'!$A$1:$A$9</c:f>
              <c:strCache>
                <c:ptCount val="9"/>
                <c:pt idx="0">
                  <c:v>налог на налоги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прочие налоговые доходы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неналоговые доходы</c:v>
                </c:pt>
                <c:pt idx="8">
                  <c:v>безвозмездные поступления</c:v>
                </c:pt>
              </c:strCache>
            </c:strRef>
          </c:cat>
          <c:val>
            <c:numRef>
              <c:f>'доходы постат'!$B$1:$B$9</c:f>
              <c:numCache>
                <c:formatCode>General</c:formatCode>
                <c:ptCount val="9"/>
                <c:pt idx="0">
                  <c:v>24.7</c:v>
                </c:pt>
                <c:pt idx="1">
                  <c:v>4.5999999999999996</c:v>
                </c:pt>
                <c:pt idx="2">
                  <c:v>8.6</c:v>
                </c:pt>
                <c:pt idx="3">
                  <c:v>1</c:v>
                </c:pt>
                <c:pt idx="4">
                  <c:v>4.5999999999999996</c:v>
                </c:pt>
                <c:pt idx="5">
                  <c:v>1.5</c:v>
                </c:pt>
                <c:pt idx="6">
                  <c:v>30.1</c:v>
                </c:pt>
                <c:pt idx="7">
                  <c:v>0</c:v>
                </c:pt>
                <c:pt idx="8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Структура</a:t>
            </a:r>
            <a:r>
              <a:rPr lang="ru-RU" baseline="0" dirty="0" smtClean="0">
                <a:solidFill>
                  <a:schemeClr val="tx1"/>
                </a:solidFill>
              </a:rPr>
              <a:t> расходов МО Город Шлиссельбург на 2024 год</a:t>
            </a:r>
            <a:endParaRPr lang="ru-R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66114201823518E-2"/>
          <c:y val="0.13932189059096792"/>
          <c:w val="0.84126777159635291"/>
          <c:h val="0.7830649630661192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8910256410256526E-2"/>
                  <c:y val="-6.1524171732856556E-2"/>
                </c:manualLayout>
              </c:layout>
              <c:tx>
                <c:rich>
                  <a:bodyPr/>
                  <a:lstStyle/>
                  <a:p>
                    <a:fld id="{8245F883-3246-4578-8A4A-31BB155E3C7E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F6C0FBBD-FC1C-4E41-9FA6-DAD6CCDC4F15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1752000992018454E-16"/>
                  <c:y val="-8.8184646150427731E-2"/>
                </c:manualLayout>
              </c:layout>
              <c:tx>
                <c:rich>
                  <a:bodyPr/>
                  <a:lstStyle/>
                  <a:p>
                    <a:fld id="{87B8B964-71CF-4F3B-9504-3CDA4C4421BB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05297BF-D537-4E04-B87E-BEB4A7A49B80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1752000992018454E-16"/>
                  <c:y val="8.6133840425999184E-2"/>
                </c:manualLayout>
              </c:layout>
              <c:tx>
                <c:rich>
                  <a:bodyPr/>
                  <a:lstStyle/>
                  <a:p>
                    <a:fld id="{3BC6B938-26B0-4118-8331-4F9CE8A99169}" type="CATEGORYNAME">
                      <a:rPr lang="ru-RU" sz="1000" dirty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97D909B-2125-41BC-AE33-1F9BD51D7044}" type="PERCENTAGE">
                      <a:rPr lang="ru-RU" sz="1000" baseline="0" dirty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7.5320512820512941E-2"/>
                  <c:y val="-6.5625783181713665E-2"/>
                </c:manualLayout>
              </c:layout>
              <c:tx>
                <c:rich>
                  <a:bodyPr/>
                  <a:lstStyle/>
                  <a:p>
                    <a:fld id="{A0D54849-FAE0-423D-935D-6D382704A4B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ACAE51F-4B89-4621-855C-793C3996FFA0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FAB5176-620D-41A4-ADEE-72069100FF15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13ACDBB-D089-41ED-8987-28AC3B4C3D85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"/>
                  <c:y val="-7.519534123271498E-17"/>
                </c:manualLayout>
              </c:layout>
              <c:tx>
                <c:rich>
                  <a:bodyPr/>
                  <a:lstStyle/>
                  <a:p>
                    <a:fld id="{0FF18899-1DA2-4075-87EF-B17812137057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C5B0747-FF19-429B-B6AF-F1466516BED9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8.0127926518312464E-3"/>
                  <c:y val="-7.5879811803856376E-2"/>
                </c:manualLayout>
              </c:layout>
              <c:tx>
                <c:rich>
                  <a:bodyPr/>
                  <a:lstStyle/>
                  <a:p>
                    <a:fld id="{DC08A4A5-082C-4C23-A254-70C7043F9EE8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52FD020-3FCA-4FCC-9598-3BB5FD12BFCA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EA7FE2A-14C6-4E7A-ADA8-F5E30194A7D0}" type="CATEGORYNAME">
                      <a:rPr lang="ru-RU" sz="10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DFE2A83-A861-48C4-A4DE-6E1F94850234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2.0833333333333363E-2"/>
                  <c:y val="-5.7422560283999474E-2"/>
                </c:manualLayout>
              </c:layout>
              <c:tx>
                <c:rich>
                  <a:bodyPr/>
                  <a:lstStyle/>
                  <a:p>
                    <a:fld id="{0E50A01E-43AE-49BC-8B53-349DD508E18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8E867A8-B595-4AB9-8BF9-40BCFC5C1D34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11378205128205128"/>
                  <c:y val="-3.8965308764142483E-2"/>
                </c:manualLayout>
              </c:layout>
              <c:tx>
                <c:rich>
                  <a:bodyPr/>
                  <a:lstStyle/>
                  <a:p>
                    <a:fld id="{E3EDE362-E476-4D3E-89E0-53EB398F269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B35BED0-32A6-4E7E-B6CB-17D999F51CD6}" type="PERCENTAGE">
                      <a:rPr lang="ru-RU" sz="10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расходы!$A$1:$A$10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расходы!$B$1:$B$10</c:f>
              <c:numCache>
                <c:formatCode>General</c:formatCode>
                <c:ptCount val="10"/>
                <c:pt idx="0">
                  <c:v>20.100000000000001</c:v>
                </c:pt>
                <c:pt idx="1">
                  <c:v>0.6</c:v>
                </c:pt>
                <c:pt idx="2">
                  <c:v>1.1000000000000001</c:v>
                </c:pt>
                <c:pt idx="3">
                  <c:v>14.1</c:v>
                </c:pt>
                <c:pt idx="4">
                  <c:v>37.799999999999997</c:v>
                </c:pt>
                <c:pt idx="5">
                  <c:v>1.2</c:v>
                </c:pt>
                <c:pt idx="6">
                  <c:v>1.1000000000000001</c:v>
                </c:pt>
                <c:pt idx="7">
                  <c:v>20.3</c:v>
                </c:pt>
                <c:pt idx="8">
                  <c:v>1.2</c:v>
                </c:pt>
                <c:pt idx="9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0E1D6-AC42-43F1-B09B-D2F06A49F1E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43AC08-56A0-4050-9707-BCD94072B5A6}" type="pres">
      <dgm:prSet presAssocID="{82C0E1D6-AC42-43F1-B09B-D2F06A49F1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32A3A-C672-4127-B4D5-92A15D0E9F43}" type="presOf" srcId="{82C0E1D6-AC42-43F1-B09B-D2F06A49F1EA}" destId="{8D43AC08-56A0-4050-9707-BCD94072B5A6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3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4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0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3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4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4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3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3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7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3;&#1080;&#1089;&#1089;&#1077;&#1083;&#1100;&#1073;&#1091;&#1088;&#1075;.047.&#1088;&#1092;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6;&#1083;&#1080;&#1089;&#1089;&#1077;&#1083;&#1100;&#1073;&#1091;&#1088;&#1075;.047.&#1088;&#1092;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30" y="476673"/>
            <a:ext cx="7579593" cy="2592287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 БЮДЖЕТ НА 2024-2026гг </a:t>
            </a:r>
            <a:br>
              <a:rPr lang="ru-RU" b="1" u="sng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ГРАЖДАН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423944" cy="1631104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Муниципальное образование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Шлиссельбургское городское поселение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Кировского муниципального района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Ленинградской области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2024-2026гг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424829"/>
              </p:ext>
            </p:extLst>
          </p:nvPr>
        </p:nvGraphicFramePr>
        <p:xfrm>
          <a:off x="35496" y="1916832"/>
          <a:ext cx="5876404" cy="340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90639"/>
              </p:ext>
            </p:extLst>
          </p:nvPr>
        </p:nvGraphicFramePr>
        <p:xfrm>
          <a:off x="539552" y="404664"/>
          <a:ext cx="835292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466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Структура </a:t>
            </a:r>
            <a:r>
              <a:rPr lang="ru-RU" b="1" dirty="0" smtClean="0">
                <a:solidFill>
                  <a:schemeClr val="bg1"/>
                </a:solidFill>
              </a:rPr>
              <a:t>доходов </a:t>
            </a:r>
            <a:r>
              <a:rPr lang="ru-RU" b="1" dirty="0">
                <a:solidFill>
                  <a:schemeClr val="bg1"/>
                </a:solidFill>
              </a:rPr>
              <a:t>МО Город Шлиссельбург на 2023 год</a:t>
            </a:r>
            <a:endParaRPr lang="ru-RU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768966"/>
              </p:ext>
            </p:extLst>
          </p:nvPr>
        </p:nvGraphicFramePr>
        <p:xfrm>
          <a:off x="35496" y="1916832"/>
          <a:ext cx="5876404" cy="340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136844"/>
              </p:ext>
            </p:extLst>
          </p:nvPr>
        </p:nvGraphicFramePr>
        <p:xfrm>
          <a:off x="35496" y="116632"/>
          <a:ext cx="910850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211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024" y="3952388"/>
            <a:ext cx="7524003" cy="970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age1.slideserve.com/3451305/slide1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xn--90aeeloc0beax1c0c.047.xn--p1ai/img/047/logo8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" y="52291"/>
            <a:ext cx="857250" cy="9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9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85720" y="214290"/>
            <a:ext cx="64294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00510"/>
              </p:ext>
            </p:extLst>
          </p:nvPr>
        </p:nvGraphicFramePr>
        <p:xfrm>
          <a:off x="0" y="-2"/>
          <a:ext cx="9144001" cy="6858003"/>
        </p:xfrm>
        <a:graphic>
          <a:graphicData uri="http://schemas.openxmlformats.org/drawingml/2006/table">
            <a:tbl>
              <a:tblPr/>
              <a:tblGrid>
                <a:gridCol w="539552"/>
                <a:gridCol w="3300944"/>
                <a:gridCol w="1304422"/>
                <a:gridCol w="1371469"/>
                <a:gridCol w="1295276"/>
                <a:gridCol w="1332338"/>
              </a:tblGrid>
              <a:tr h="85996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МО Шлиссельбургское городское поселение Кировского муниципального района Ленинградской области на 2024, 2025, 2026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60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9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9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9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от общей суммы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расходов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2024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1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41 388,5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37 233,7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37 278,7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0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оборона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985,4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1 019,7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2 343,0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4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29 040,0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29 748,3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16 050,0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77 709,4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38 365,2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40 414,3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37,8%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5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2 398,9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403,2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8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2 266,5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9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41 864,6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38 019,4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38 019,4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20,3%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0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2 471,5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2 292,5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2 292,5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4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5 168,0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5 168,0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5 168,0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3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долга и муниципального долга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8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ИТОГО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205 835,8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152 495,0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139 432,9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Структура расходов МО Город Шлиссельбург на 2023 год</a:t>
            </a:r>
            <a:endParaRPr lang="ru-RU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3349"/>
              </p:ext>
            </p:extLst>
          </p:nvPr>
        </p:nvGraphicFramePr>
        <p:xfrm>
          <a:off x="251520" y="188640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56784" cy="14401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запланированные в бюджете Шлиссельбургского городского поселения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1400" i="1" dirty="0">
                <a:latin typeface="Times New Roman"/>
                <a:ea typeface="Times New Roman"/>
              </a:rPr>
              <a:t>По подразделу 0409 «Дорожное хозяйство (дорожные фонды)»</a:t>
            </a:r>
            <a:r>
              <a:rPr lang="x-none" sz="1400" dirty="0">
                <a:latin typeface="Times New Roman"/>
                <a:ea typeface="Times New Roman"/>
              </a:rPr>
              <a:t> в </a:t>
            </a:r>
            <a:r>
              <a:rPr lang="ru-RU" sz="1400" dirty="0" smtClean="0">
                <a:latin typeface="Times New Roman"/>
                <a:ea typeface="Times New Roman"/>
              </a:rPr>
              <a:t>2024 году </a:t>
            </a:r>
            <a:r>
              <a:rPr lang="x-none" sz="1400" dirty="0" smtClean="0">
                <a:latin typeface="Times New Roman"/>
                <a:ea typeface="Times New Roman"/>
              </a:rPr>
              <a:t>предусмотрены </a:t>
            </a:r>
            <a:r>
              <a:rPr lang="x-none" sz="1400" dirty="0">
                <a:latin typeface="Times New Roman"/>
                <a:ea typeface="Times New Roman"/>
              </a:rPr>
              <a:t>бюджетные ассигнования на реализацию мероприятий муниципальной программы "Развитие жилищно-коммунального и дорожного хозяйства</a:t>
            </a:r>
            <a:r>
              <a:rPr lang="ru-RU" sz="1400" dirty="0">
                <a:latin typeface="Times New Roman"/>
                <a:ea typeface="Times New Roman"/>
              </a:rPr>
              <a:t> в муниципальном образовании Шлиссельбургское городское поселение Кировского муниципального района Ленинградской области</a:t>
            </a:r>
            <a:r>
              <a:rPr lang="x-none" sz="1400" dirty="0">
                <a:latin typeface="Times New Roman"/>
                <a:ea typeface="Times New Roman"/>
              </a:rPr>
              <a:t>"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</a:rPr>
              <a:t>на сумму 19 000,0 тыс</a:t>
            </a:r>
            <a:r>
              <a:rPr lang="ru-RU" sz="1400" dirty="0">
                <a:latin typeface="Times New Roman"/>
                <a:ea typeface="Times New Roman"/>
              </a:rPr>
              <a:t>. руб</a:t>
            </a:r>
            <a:r>
              <a:rPr lang="ru-RU" sz="1400" dirty="0" smtClean="0">
                <a:latin typeface="Times New Roman"/>
                <a:ea typeface="Times New Roman"/>
              </a:rPr>
              <a:t>. Указанная </a:t>
            </a:r>
            <a:r>
              <a:rPr lang="ru-RU" sz="1400" dirty="0">
                <a:latin typeface="Times New Roman"/>
                <a:ea typeface="Times New Roman"/>
              </a:rPr>
              <a:t>с</a:t>
            </a:r>
            <a:r>
              <a:rPr lang="ru-RU" sz="1400" dirty="0" smtClean="0">
                <a:latin typeface="Times New Roman"/>
                <a:ea typeface="Times New Roman"/>
              </a:rPr>
              <a:t>умма будет направлена на: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/>
                <a:ea typeface="Times New Roman"/>
              </a:rPr>
              <a:t>мероприятия </a:t>
            </a:r>
            <a:r>
              <a:rPr lang="ru-RU" sz="1400" dirty="0">
                <a:latin typeface="Times New Roman"/>
                <a:ea typeface="Times New Roman"/>
              </a:rPr>
              <a:t>по обслуживанию искусственных сооружений улично-дорожной сети муниципального образования – 2 </a:t>
            </a:r>
            <a:r>
              <a:rPr lang="ru-RU" sz="1400" dirty="0" smtClean="0">
                <a:latin typeface="Times New Roman"/>
                <a:ea typeface="Times New Roman"/>
              </a:rPr>
              <a:t>000,0 </a:t>
            </a:r>
            <a:r>
              <a:rPr lang="ru-RU" sz="1400" dirty="0">
                <a:latin typeface="Times New Roman"/>
                <a:ea typeface="Times New Roman"/>
              </a:rPr>
              <a:t>тыс. руб.;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Times New Roman"/>
              </a:rPr>
              <a:t>на </a:t>
            </a:r>
            <a:r>
              <a:rPr lang="ru-RU" sz="1400" dirty="0">
                <a:latin typeface="Times New Roman"/>
                <a:ea typeface="Times New Roman"/>
              </a:rPr>
              <a:t>содержание автомобильных дорог местного значения – </a:t>
            </a:r>
            <a:r>
              <a:rPr lang="ru-RU" sz="1400" dirty="0" smtClean="0">
                <a:latin typeface="Times New Roman"/>
                <a:ea typeface="Times New Roman"/>
              </a:rPr>
              <a:t>17 000,0 тыс</a:t>
            </a:r>
            <a:r>
              <a:rPr lang="ru-RU" sz="1400" dirty="0">
                <a:latin typeface="Times New Roman"/>
                <a:ea typeface="Times New Roman"/>
              </a:rPr>
              <a:t>. руб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1400" i="1" dirty="0">
                <a:latin typeface="Times New Roman"/>
                <a:ea typeface="Times New Roman"/>
              </a:rPr>
              <a:t>П</a:t>
            </a:r>
            <a:r>
              <a:rPr lang="ru-RU" sz="1400" i="1" dirty="0" smtClean="0">
                <a:latin typeface="Times New Roman"/>
                <a:ea typeface="Times New Roman"/>
              </a:rPr>
              <a:t>о </a:t>
            </a:r>
            <a:r>
              <a:rPr lang="ru-RU" sz="1400" i="1" dirty="0">
                <a:latin typeface="Times New Roman"/>
                <a:ea typeface="Times New Roman"/>
              </a:rPr>
              <a:t>подразделу 0502 «Коммунальное хозяйство»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x-none" sz="1400" dirty="0">
                <a:latin typeface="Times New Roman"/>
                <a:ea typeface="Times New Roman"/>
              </a:rPr>
              <a:t>в </a:t>
            </a:r>
            <a:r>
              <a:rPr lang="ru-RU" sz="1400" dirty="0">
                <a:latin typeface="Times New Roman"/>
                <a:ea typeface="Times New Roman"/>
              </a:rPr>
              <a:t>2023 году </a:t>
            </a:r>
            <a:r>
              <a:rPr lang="x-none" sz="1400" dirty="0">
                <a:latin typeface="Times New Roman"/>
                <a:ea typeface="Times New Roman"/>
              </a:rPr>
              <a:t>предусмотрены бюджетные ассигнования на реализацию мероприятий муниципальной программы "Развитие жилищно-коммунального и дорожного хозяйства</a:t>
            </a:r>
            <a:r>
              <a:rPr lang="ru-RU" sz="1400" dirty="0">
                <a:latin typeface="Times New Roman"/>
                <a:ea typeface="Times New Roman"/>
              </a:rPr>
              <a:t> в муниципальном образовании Шлиссельбургское городское поселение Кировского муниципального района Ленинградской области</a:t>
            </a:r>
            <a:r>
              <a:rPr lang="x-none" sz="1400" dirty="0">
                <a:latin typeface="Times New Roman"/>
                <a:ea typeface="Times New Roman"/>
              </a:rPr>
              <a:t>"</a:t>
            </a:r>
            <a:r>
              <a:rPr lang="ru-RU" sz="1400" dirty="0">
                <a:latin typeface="Times New Roman"/>
                <a:ea typeface="Times New Roman"/>
              </a:rPr>
              <a:t> на </a:t>
            </a:r>
            <a:r>
              <a:rPr lang="ru-RU" sz="1400" dirty="0" smtClean="0">
                <a:latin typeface="Times New Roman"/>
                <a:ea typeface="Times New Roman"/>
              </a:rPr>
              <a:t>сумму 1 559,3 тыс</a:t>
            </a:r>
            <a:r>
              <a:rPr lang="ru-RU" sz="1400" dirty="0">
                <a:latin typeface="Times New Roman"/>
                <a:ea typeface="Times New Roman"/>
              </a:rPr>
              <a:t>. руб. Указанная сумма будет направлена на:</a:t>
            </a:r>
          </a:p>
          <a:p>
            <a:pPr algn="just"/>
            <a:r>
              <a:rPr lang="ru-RU" sz="1400" dirty="0" smtClean="0">
                <a:latin typeface="Times New Roman"/>
                <a:ea typeface="Times New Roman"/>
              </a:rPr>
              <a:t>- </a:t>
            </a:r>
            <a:r>
              <a:rPr lang="ru-RU" sz="1400" dirty="0">
                <a:latin typeface="Times New Roman"/>
                <a:ea typeface="Times New Roman"/>
              </a:rPr>
              <a:t>с</a:t>
            </a:r>
            <a:r>
              <a:rPr lang="ru-RU" sz="1400" dirty="0" smtClean="0">
                <a:latin typeface="Times New Roman"/>
                <a:ea typeface="Times New Roman"/>
              </a:rPr>
              <a:t>оздание мест (площадок) накопления твердых коммунальных отходов – 1 559,3тыс. руб</a:t>
            </a:r>
            <a:r>
              <a:rPr lang="ru-RU" sz="1400" dirty="0">
                <a:latin typeface="Times New Roman"/>
                <a:ea typeface="Times New Roman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056784" cy="128929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мероприятия запланированные в бюджете Шлиссельбургского городского поселения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68" y="1567096"/>
            <a:ext cx="85084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" algn="just">
              <a:spcAft>
                <a:spcPts val="0"/>
              </a:spcAft>
              <a:tabLst>
                <a:tab pos="6301105" algn="l"/>
              </a:tabLst>
            </a:pPr>
            <a:r>
              <a:rPr lang="ru-RU" sz="1400" i="1" spc="5" dirty="0">
                <a:latin typeface="Times New Roman"/>
                <a:ea typeface="Times New Roman"/>
              </a:rPr>
              <a:t>По подразделу 0503 «Благоустройство»</a:t>
            </a:r>
            <a:r>
              <a:rPr lang="ru-RU" sz="1400" spc="5" dirty="0">
                <a:latin typeface="Times New Roman"/>
                <a:ea typeface="Times New Roman"/>
              </a:rPr>
              <a:t> в </a:t>
            </a:r>
            <a:r>
              <a:rPr lang="ru-RU" sz="1400" spc="5" dirty="0" smtClean="0">
                <a:latin typeface="Times New Roman"/>
                <a:ea typeface="Times New Roman"/>
              </a:rPr>
              <a:t>2024 </a:t>
            </a:r>
            <a:r>
              <a:rPr lang="ru-RU" sz="1400" spc="5" dirty="0">
                <a:latin typeface="Times New Roman"/>
                <a:ea typeface="Times New Roman"/>
              </a:rPr>
              <a:t>году </a:t>
            </a:r>
            <a:r>
              <a:rPr lang="ru-RU" sz="1400" dirty="0">
                <a:latin typeface="Times New Roman"/>
                <a:ea typeface="Times New Roman"/>
              </a:rPr>
              <a:t>предусмотрены бюджетные ассигнования в размере </a:t>
            </a:r>
            <a:r>
              <a:rPr lang="ru-RU" sz="1400" dirty="0" smtClean="0">
                <a:latin typeface="Times New Roman"/>
                <a:ea typeface="Times New Roman"/>
              </a:rPr>
              <a:t>  26 191,1тыс</a:t>
            </a:r>
            <a:r>
              <a:rPr lang="ru-RU" sz="1400" dirty="0">
                <a:latin typeface="Times New Roman"/>
                <a:ea typeface="Times New Roman"/>
              </a:rPr>
              <a:t>. руб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marL="39370" algn="just">
              <a:spcAft>
                <a:spcPts val="0"/>
              </a:spcAft>
              <a:tabLst>
                <a:tab pos="6301105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В </a:t>
            </a:r>
            <a:r>
              <a:rPr lang="ru-RU" sz="1400" dirty="0">
                <a:latin typeface="Times New Roman"/>
                <a:ea typeface="Times New Roman"/>
              </a:rPr>
              <a:t>рамках муниципальной программы "Развитие жилищно-коммунального и дорожного хозяйства в муниципальном образовании Шлиссельбургское городское поселение Кировского муниципального района Ленинградской области" планируемая сумма расходов </a:t>
            </a:r>
            <a:r>
              <a:rPr lang="ru-RU" sz="1400" dirty="0" smtClean="0">
                <a:latin typeface="Times New Roman"/>
                <a:ea typeface="Times New Roman"/>
              </a:rPr>
              <a:t>составляет 10 635,1 тыс</a:t>
            </a:r>
            <a:r>
              <a:rPr lang="ru-RU" sz="1400" dirty="0">
                <a:latin typeface="Times New Roman"/>
                <a:ea typeface="Times New Roman"/>
              </a:rPr>
              <a:t>. руб. Указанная сумма расходов будет направлены на следующие мероприятия</a:t>
            </a:r>
            <a:r>
              <a:rPr lang="ru-RU" sz="1400" dirty="0" smtClean="0">
                <a:latin typeface="Times New Roman"/>
                <a:ea typeface="Times New Roman"/>
              </a:rPr>
              <a:t>: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/>
                <a:ea typeface="Times New Roman"/>
              </a:rPr>
              <a:t>расходы на уличное освещение – 5 </a:t>
            </a:r>
            <a:r>
              <a:rPr lang="ru-RU" sz="1400" dirty="0" smtClean="0">
                <a:latin typeface="Times New Roman"/>
                <a:ea typeface="Times New Roman"/>
              </a:rPr>
              <a:t>100,0 </a:t>
            </a:r>
            <a:r>
              <a:rPr lang="ru-RU" sz="1400" dirty="0">
                <a:latin typeface="Times New Roman"/>
                <a:ea typeface="Times New Roman"/>
              </a:rPr>
              <a:t>тыс. руб.;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>
                <a:latin typeface="Times New Roman"/>
                <a:ea typeface="Times New Roman"/>
              </a:rPr>
              <a:t>обслуживание наружного уличного освещения – </a:t>
            </a:r>
            <a:r>
              <a:rPr lang="ru-RU" sz="1400" dirty="0" smtClean="0">
                <a:latin typeface="Times New Roman"/>
                <a:ea typeface="Times New Roman"/>
              </a:rPr>
              <a:t>750,0 тыс</a:t>
            </a:r>
            <a:r>
              <a:rPr lang="ru-RU" sz="1400" dirty="0">
                <a:latin typeface="Times New Roman"/>
                <a:ea typeface="Times New Roman"/>
              </a:rPr>
              <a:t>. руб.;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/>
                <a:ea typeface="Times New Roman"/>
              </a:rPr>
              <a:t>расходы </a:t>
            </a:r>
            <a:r>
              <a:rPr lang="ru-RU" sz="1400" dirty="0">
                <a:latin typeface="Times New Roman"/>
                <a:ea typeface="Times New Roman"/>
              </a:rPr>
              <a:t>на озеленение – </a:t>
            </a:r>
            <a:r>
              <a:rPr lang="ru-RU" sz="1400" dirty="0" smtClean="0">
                <a:latin typeface="Times New Roman"/>
                <a:ea typeface="Times New Roman"/>
              </a:rPr>
              <a:t>900,0 </a:t>
            </a:r>
            <a:r>
              <a:rPr lang="ru-RU" sz="1400" dirty="0">
                <a:latin typeface="Times New Roman"/>
                <a:ea typeface="Times New Roman"/>
              </a:rPr>
              <a:t>тыс. руб</a:t>
            </a:r>
            <a:r>
              <a:rPr lang="ru-RU" sz="1400" dirty="0" smtClean="0">
                <a:latin typeface="Times New Roman"/>
                <a:ea typeface="Times New Roman"/>
              </a:rPr>
              <a:t>.;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/>
                <a:ea typeface="Times New Roman"/>
              </a:rPr>
              <a:t>организация </a:t>
            </a:r>
            <a:r>
              <a:rPr lang="ru-RU" sz="1400" dirty="0">
                <a:latin typeface="Times New Roman"/>
                <a:ea typeface="Times New Roman"/>
              </a:rPr>
              <a:t>и содержание мест </a:t>
            </a:r>
            <a:r>
              <a:rPr lang="ru-RU" sz="1400" dirty="0" smtClean="0">
                <a:latin typeface="Times New Roman"/>
                <a:ea typeface="Times New Roman"/>
              </a:rPr>
              <a:t>захоронения - 1,0 тыс. руб.;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/>
                <a:ea typeface="Times New Roman"/>
              </a:rPr>
              <a:t>организация благоустройства территории поселения (за исключением осуществления    дорожной деятельности, капитального ремонта (ремонта) дворовых территорий и проездов к ним) – </a:t>
            </a:r>
            <a:r>
              <a:rPr lang="ru-RU" sz="1400" dirty="0" smtClean="0">
                <a:latin typeface="Times New Roman"/>
                <a:ea typeface="Times New Roman"/>
              </a:rPr>
              <a:t>1 941,7тыс</a:t>
            </a:r>
            <a:r>
              <a:rPr lang="ru-RU" sz="1400" dirty="0">
                <a:latin typeface="Times New Roman"/>
                <a:ea typeface="Times New Roman"/>
              </a:rPr>
              <a:t>. руб.;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Times New Roman"/>
              </a:rPr>
              <a:t>проведение </a:t>
            </a:r>
            <a:r>
              <a:rPr lang="ru-RU" sz="1400" dirty="0">
                <a:latin typeface="Times New Roman"/>
                <a:ea typeface="Times New Roman"/>
              </a:rPr>
              <a:t>дератизации парков и скверов муниципального образования – 100,0 тыс. </a:t>
            </a:r>
            <a:r>
              <a:rPr lang="ru-RU" sz="1400" dirty="0" err="1" smtClean="0">
                <a:latin typeface="Times New Roman"/>
                <a:ea typeface="Times New Roman"/>
              </a:rPr>
              <a:t>руб</a:t>
            </a:r>
            <a:r>
              <a:rPr lang="ru-RU" sz="1400" dirty="0" smtClean="0">
                <a:latin typeface="Times New Roman"/>
                <a:ea typeface="Times New Roman"/>
              </a:rPr>
              <a:t>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Times New Roman"/>
              </a:rPr>
              <a:t>строительство </a:t>
            </a:r>
            <a:r>
              <a:rPr lang="ru-RU" sz="1400" dirty="0">
                <a:latin typeface="Times New Roman"/>
                <a:ea typeface="Times New Roman"/>
              </a:rPr>
              <a:t>велосипедной дорожки, проходящей по территории МО Город Шлиссельбург, в том числе проектные </a:t>
            </a:r>
            <a:r>
              <a:rPr lang="ru-RU" sz="1400" dirty="0" smtClean="0">
                <a:latin typeface="Times New Roman"/>
                <a:ea typeface="Times New Roman"/>
              </a:rPr>
              <a:t>работы - 1 842,4 тыс. руб.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400" dirty="0">
                <a:latin typeface="Times New Roman"/>
                <a:ea typeface="Times New Roman"/>
              </a:rPr>
              <a:t>В рамках муниципальной программы "Содействие участию населения в осуществлении местного самоуправления в иных формах на территории административного центра муниципального образования Шлиссельбургское городское поселение Кировского муниципального района Ленинградской области" </a:t>
            </a:r>
            <a:r>
              <a:rPr lang="ru-RU" sz="1400" dirty="0" smtClean="0">
                <a:latin typeface="Times New Roman"/>
                <a:ea typeface="Times New Roman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</a:rPr>
              <a:t>местной системы оповещения на территории МО Город </a:t>
            </a:r>
            <a:r>
              <a:rPr lang="ru-RU" sz="1400" dirty="0" smtClean="0">
                <a:latin typeface="Times New Roman"/>
                <a:ea typeface="Times New Roman"/>
              </a:rPr>
              <a:t>Шлиссельбург на </a:t>
            </a:r>
            <a:r>
              <a:rPr lang="ru-RU" sz="1400" dirty="0">
                <a:latin typeface="Times New Roman"/>
                <a:ea typeface="Times New Roman"/>
              </a:rPr>
              <a:t>сумму 2 </a:t>
            </a:r>
            <a:r>
              <a:rPr lang="ru-RU" sz="1400" dirty="0" smtClean="0">
                <a:latin typeface="Times New Roman"/>
                <a:ea typeface="Times New Roman"/>
              </a:rPr>
              <a:t>268 </a:t>
            </a:r>
            <a:r>
              <a:rPr lang="ru-RU" sz="1400" dirty="0">
                <a:latin typeface="Times New Roman"/>
                <a:ea typeface="Times New Roman"/>
              </a:rPr>
              <a:t>тыс. руб.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4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093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945700"/>
            <a:ext cx="9144000" cy="29123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       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2024 </a:t>
            </a:r>
            <a:r>
              <a:rPr lang="ru-RU" sz="1800" dirty="0">
                <a:latin typeface="Times New Roman"/>
                <a:ea typeface="Times New Roman"/>
              </a:rPr>
              <a:t>год     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2025 </a:t>
            </a:r>
            <a:r>
              <a:rPr lang="ru-RU" sz="1800" dirty="0">
                <a:latin typeface="Times New Roman"/>
                <a:ea typeface="Times New Roman"/>
              </a:rPr>
              <a:t>год     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2026 </a:t>
            </a:r>
            <a:r>
              <a:rPr lang="ru-RU" sz="1800" dirty="0">
                <a:latin typeface="Times New Roman"/>
                <a:ea typeface="Times New Roman"/>
              </a:rPr>
              <a:t>год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 Доход                Расход                    Доход               Расход                     Доход              Расход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205 835,8          205 835,8              156 295,0              152 495,0          146 232,9            139 432,9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            </a:t>
            </a:r>
            <a:r>
              <a:rPr lang="ru-RU" sz="1800" dirty="0" smtClean="0">
                <a:latin typeface="Times New Roman"/>
                <a:ea typeface="Times New Roman"/>
              </a:rPr>
              <a:t>                                                         </a:t>
            </a:r>
            <a:r>
              <a:rPr lang="ru-RU" sz="1800" dirty="0">
                <a:latin typeface="Times New Roman"/>
                <a:ea typeface="Times New Roman"/>
              </a:rPr>
              <a:t>Профицит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    </a:t>
            </a:r>
            <a:r>
              <a:rPr lang="ru-RU" sz="1800" dirty="0" err="1" smtClean="0">
                <a:latin typeface="Times New Roman"/>
                <a:ea typeface="Times New Roman"/>
              </a:rPr>
              <a:t>Профицит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           </a:t>
            </a:r>
            <a:r>
              <a:rPr lang="ru-RU" sz="1800" dirty="0" smtClean="0">
                <a:latin typeface="Times New Roman"/>
                <a:ea typeface="Times New Roman"/>
              </a:rPr>
              <a:t>                                                            3 800,0                                                 6 800,0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Адрес: 187320 Ленинградская область, Кировский район, 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г</a:t>
            </a:r>
            <a:r>
              <a:rPr lang="ru-RU" dirty="0">
                <a:solidFill>
                  <a:schemeClr val="bg1"/>
                </a:solidFill>
              </a:rPr>
              <a:t>. Шлиссельбург, </a:t>
            </a:r>
            <a:r>
              <a:rPr lang="ru-RU" dirty="0" smtClean="0">
                <a:solidFill>
                  <a:schemeClr val="bg1"/>
                </a:solidFill>
              </a:rPr>
              <a:t>ул</a:t>
            </a:r>
            <a:r>
              <a:rPr lang="ru-RU" dirty="0">
                <a:solidFill>
                  <a:schemeClr val="bg1"/>
                </a:solidFill>
              </a:rPr>
              <a:t>. Жука, д. 5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E-</a:t>
            </a:r>
            <a:r>
              <a:rPr lang="ru-RU" dirty="0" err="1">
                <a:solidFill>
                  <a:schemeClr val="bg1"/>
                </a:solidFill>
              </a:rPr>
              <a:t>mail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amosgp@yandex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 err="1">
                <a:solidFill>
                  <a:schemeClr val="bg1"/>
                </a:solidFill>
              </a:rPr>
              <a:t>ru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Телефон: 8 (813-</a:t>
            </a:r>
            <a:r>
              <a:rPr lang="en-US" dirty="0">
                <a:solidFill>
                  <a:schemeClr val="bg1"/>
                </a:solidFill>
              </a:rPr>
              <a:t>62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77</a:t>
            </a:r>
            <a:r>
              <a:rPr lang="ru-RU" dirty="0">
                <a:solidFill>
                  <a:schemeClr val="bg1"/>
                </a:solidFill>
              </a:rPr>
              <a:t>-7</a:t>
            </a:r>
            <a:r>
              <a:rPr lang="en-US" dirty="0">
                <a:solidFill>
                  <a:schemeClr val="bg1"/>
                </a:solidFill>
              </a:rPr>
              <a:t>52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График работы:  с 9-00 до 18-00 обед с 13-00 до 14-00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выходные</a:t>
            </a:r>
            <a:r>
              <a:rPr lang="ru-RU" dirty="0">
                <a:solidFill>
                  <a:schemeClr val="bg1"/>
                </a:solidFill>
              </a:rPr>
              <a:t>: суббота, воскресенье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Информация размещается на официальном сайте </a:t>
            </a:r>
            <a:r>
              <a:rPr lang="en-US" dirty="0">
                <a:solidFill>
                  <a:schemeClr val="bg1"/>
                </a:solidFill>
              </a:rPr>
              <a:t>www. </a:t>
            </a:r>
            <a:r>
              <a:rPr lang="en-US" dirty="0" smtClean="0">
                <a:solidFill>
                  <a:schemeClr val="bg1"/>
                </a:solidFill>
              </a:rPr>
              <a:t>admshlisselburg.ru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vk.com/</a:t>
            </a:r>
            <a:r>
              <a:rPr lang="en-US" dirty="0" err="1">
                <a:solidFill>
                  <a:schemeClr val="bg1"/>
                </a:solidFill>
              </a:rPr>
              <a:t>myshlisselburgofficial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ШЛИССЕЛЬБУРГСКОЕ ГОРОДСКОЕ ПОСЕЛЕНИЕ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80" y="332656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Город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 (в переводе с немецкого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Schlüsselburg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«ключ-город») является одним из древнейших городов в Ленинградской области.</a:t>
            </a:r>
          </a:p>
          <a:p>
            <a:pPr algn="just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Датой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основания считается основание крепости на Ореховом острове в истоке Невы князем Юрием Даниловичем, внуком Александра Невского – 1323 года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2023 году Город Шлиссельбург отметит 700-летие.</a:t>
            </a:r>
          </a:p>
          <a:p>
            <a:pPr algn="just"/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</a:t>
            </a:r>
          </a:p>
          <a:p>
            <a:pPr algn="ctr"/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Муниципальное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Шлиссельбургское городское поселение Кировского муниципального района Ленинградской области (далее МО, ГП, Шлиссельбургское ГП, МО Город Шлиссельбург) расположено в северо-западной части Кировского муниципального района. На севере городское поселение граничит с Ладожским озером, на востоке – с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Синявинским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на юге – с Кировским ГП, на западе –  по реке Нева с Всеволожским муниципальным районом.</a:t>
            </a:r>
          </a:p>
          <a:p>
            <a:pPr algn="just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 является административным центром и единственным населенным пунктом, входящим с состав МО, расстояние до Санкт-Петербурга составляет 50 км.</a:t>
            </a:r>
          </a:p>
        </p:txBody>
      </p:sp>
    </p:spTree>
    <p:extLst>
      <p:ext uri="{BB962C8B-B14F-4D97-AF65-F5344CB8AC3E}">
        <p14:creationId xmlns:p14="http://schemas.microsoft.com/office/powerpoint/2010/main" val="6771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algn="just"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Город Шлиссельбург составляет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374,6 га. </a:t>
            </a:r>
          </a:p>
          <a:p>
            <a:pPr marL="64008" indent="0" algn="just"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Город Шлиссельбург расположены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3садоводческих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товарищества: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Шлиссельбуржец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количество участков –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 площадь территории – 90,6 га, расположено в районе 4–5 км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«Волна»: количество участков – 246, площадь территории – 17,5 га, расположено в районе 4 км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«Орешек»: количество участков – 440, площадь территории – 32,1 га, расположено в районе 5 км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канала.</a:t>
            </a:r>
          </a:p>
          <a:p>
            <a:pPr marL="64008" indent="0" algn="just">
              <a:buNone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– 14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643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Администрации во время бюджетного года и показать их формы возможного взаимодействия с Администрацией по вопросам расходования общественных финансов.</a:t>
            </a:r>
          </a:p>
          <a:p>
            <a:pPr algn="just">
              <a:buFont typeface="Arial" charset="0"/>
              <a:buChar char="•"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предназначен для раскрытия информации о бюджете в простой и доступной для граждан форме.  </a:t>
            </a: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Слайды раскрывают основные аспекты бюджетного процесса в муниципальном образовании Шлиссельбургское городское поселение, содержат сведения об основных параметрах бюджета, структуре доходов и расходов местного бюджета.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fsd.multiurok.ru/html/2018/03/11/s_5aa4f0789eb2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302722"/>
            <a:ext cx="5629882" cy="243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g_vvod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9854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s://jofo.me/data/userfiles/5017/images/i270978_0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xn--90aeeloc0beax1c0c.047.xn--p1ai/img/047/logo85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" y="52291"/>
            <a:ext cx="857250" cy="9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Виды бюджетной финансовой помощи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2.tigil.ru/images/nb/NB18_Slide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44" y="260648"/>
            <a:ext cx="8443912" cy="63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85786" y="428604"/>
            <a:ext cx="571504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89012"/>
              </p:ext>
            </p:extLst>
          </p:nvPr>
        </p:nvGraphicFramePr>
        <p:xfrm>
          <a:off x="1" y="2"/>
          <a:ext cx="9143998" cy="68970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7828"/>
                <a:gridCol w="1412487"/>
                <a:gridCol w="1338146"/>
                <a:gridCol w="1263805"/>
                <a:gridCol w="1301732"/>
              </a:tblGrid>
              <a:tr h="58523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Доходы и безвозмездные поступления в бюджет МО Шлиссельбургское городское поселение Кировского муниципального района Ленинградской области на 2024, 2025, 2026 годы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5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Наименование доходного источника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 от общей суммы доходов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на 2024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7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bg1"/>
                          </a:solidFill>
                        </a:rPr>
                        <a:t>Налоговые доходы, всего в т.ч.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80 046,4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82 933,5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85 722,8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38,9%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0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50 790,8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52 353,0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53 920,0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24,7%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8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Налог на имущество физических лиц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9 500,0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9 750,0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10 450,0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4,6%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6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17 600,0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18 600,0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19 100,0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8,6%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7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Прочие налоговые доходы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2 155,6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2 230,5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2 252,8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1,0%</a:t>
                      </a:r>
                      <a:endParaRPr lang="ru-RU" sz="1200" kern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2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bg1"/>
                          </a:solidFill>
                        </a:rPr>
                        <a:t>Неналоговые доходы всего, в т.ч.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74 565,8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31 297,6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29 191,8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36,2%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21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 в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муниципальной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собственности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9 500,0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10 700,0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11 900,0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4,6%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9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3 100,0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3 100,0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3 100,0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1,5%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5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61 835,8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17 367,6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14 061,8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30,1%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7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130,0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130,0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130,0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0,0%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Всего налоговые и неналоговые доходы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</a:rPr>
                        <a:t>154 612,2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</a:rPr>
                        <a:t>114 231,1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</a:rPr>
                        <a:t>114 914,6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</a:rPr>
                        <a:t>75,1%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2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51 223,6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42 063,9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31 318,3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</a:rPr>
                        <a:t>24,9%</a:t>
                      </a:r>
                      <a:endParaRPr lang="ru-RU" sz="16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205 835,8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156 295,0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146 232,9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1263</Words>
  <Application>Microsoft Office PowerPoint</Application>
  <PresentationFormat>Экран (4:3)</PresentationFormat>
  <Paragraphs>254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CYR</vt:lpstr>
      <vt:lpstr>Calibri</vt:lpstr>
      <vt:lpstr>Calibri Light</vt:lpstr>
      <vt:lpstr>Times New Roman</vt:lpstr>
      <vt:lpstr>Тема Office</vt:lpstr>
      <vt:lpstr> БЮДЖЕТ НА 2024-2026гг  ДЛЯ ГРАЖДАН </vt:lpstr>
      <vt:lpstr>            ШЛИССЕЛЬБУРГСКОЕ ГОРОДСКОЕ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Виды бюджетной финансовой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Общественно-значимые мероприятия запланированные в бюджете Шлиссельбургского городского поселения  на 2024 год</vt:lpstr>
      <vt:lpstr>Общественно-значимые мероприятия запланированные в бюджете Шлиссельбургского городского поселения  на 2024 год</vt:lpstr>
      <vt:lpstr>Презентация PowerPoint</vt:lpstr>
      <vt:lpstr>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Владелец</dc:creator>
  <cp:lastModifiedBy>User</cp:lastModifiedBy>
  <cp:revision>195</cp:revision>
  <dcterms:created xsi:type="dcterms:W3CDTF">2021-08-26T14:42:04Z</dcterms:created>
  <dcterms:modified xsi:type="dcterms:W3CDTF">2023-12-13T09:20:54Z</dcterms:modified>
</cp:coreProperties>
</file>