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93" r:id="rId3"/>
    <p:sldId id="298" r:id="rId4"/>
    <p:sldId id="294" r:id="rId5"/>
    <p:sldId id="270" r:id="rId6"/>
    <p:sldId id="296" r:id="rId7"/>
    <p:sldId id="295" r:id="rId8"/>
    <p:sldId id="271" r:id="rId9"/>
    <p:sldId id="272" r:id="rId10"/>
    <p:sldId id="307" r:id="rId11"/>
    <p:sldId id="308" r:id="rId12"/>
    <p:sldId id="302" r:id="rId13"/>
    <p:sldId id="310" r:id="rId14"/>
    <p:sldId id="289" r:id="rId15"/>
    <p:sldId id="290" r:id="rId16"/>
    <p:sldId id="303" r:id="rId17"/>
    <p:sldId id="300" r:id="rId18"/>
    <p:sldId id="306" r:id="rId19"/>
    <p:sldId id="304" r:id="rId20"/>
    <p:sldId id="277" r:id="rId2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37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963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3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46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2318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821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0690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278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018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70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909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03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114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9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86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064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108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90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EBD754A-2CB8-4C4E-8D03-D2CB2E2D7031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3197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&#1096;&#1083;&#1080;&#1089;&#1089;&#1077;&#1083;&#1100;&#1073;&#1091;&#1088;&#1075;.047.&#1088;&#1092;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&#1096;&#1083;&#1080;&#1089;&#1089;&#1077;&#1083;&#1100;&#1073;&#1091;&#1088;&#1075;.047.&#1088;&#1092;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&#1096;&#1083;&#1080;&#1089;&#1089;&#1077;&#1083;&#1100;&#1073;&#1091;&#1088;&#1075;.047.&#1088;&#1092;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8405" y="290557"/>
            <a:ext cx="9980438" cy="194844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Шлиссельбургское городское поселение             Кировского муниципального района </a:t>
            </a:r>
            <a:b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6" name="Рисунок 5" descr="http://xn--90aeeloc0beax1c0c.047.xn--p1ai/img/047/logo85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47" y="468416"/>
            <a:ext cx="857250" cy="91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provodniq.com/wp-content/uploads/2021/09/3-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47" y="2238997"/>
            <a:ext cx="10895888" cy="452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681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011" y="5939327"/>
            <a:ext cx="111437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муниципальной программой «Формирование комфортной городской среды на 2018-2023 годы» на территории МО Город Шлиссельбург в 2022 году завершены работы, начатые в 2021 году с участием средств областного бюджета на комплексное благоустройство общественной территории по улице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Чекалова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музей под открытым небом «Эхо Великих Сражений», Ленинградская область, Кировский район, город Шлиссельбург, Площадь у речного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вокзала.</a:t>
            </a:r>
            <a:endParaRPr lang="ru-RU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admin\Desktop\фото Шлиссельбург\kU9bmtQNW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34" y="240231"/>
            <a:ext cx="4962113" cy="26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\Desktop\фото Шлиссельбург\NZ2NVZNLMM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35" y="2951585"/>
            <a:ext cx="4962113" cy="279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фото Шлиссельбург\G_nc8fNheO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183" y="240232"/>
            <a:ext cx="4875632" cy="26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фото Шлиссельбург\Wuv44yXkgu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183" y="2951585"/>
            <a:ext cx="4858144" cy="279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594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6733" y="5306938"/>
            <a:ext cx="11947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 2022 году в рамках указанной выше программы  выполнены работы по комплексному благоустройству общественной территории по адресу: Ленинградская область, Кировский район, город Шлиссельбург, общественная территория вблизи ДДУ «Теремок».</a:t>
            </a:r>
          </a:p>
        </p:txBody>
      </p:sp>
      <p:pic>
        <p:nvPicPr>
          <p:cNvPr id="10" name="Picture 2" descr="\\Server1\Общая папка\ЗАКУПКИ - 44 ФЗ\1-ЗАКУПКИ 2022\МКУ\Открытый конкурс\Благоустройство Теремок\ФОТОГРАФИИ\АПРЕЛЬ\PHOTO-2022-04-21-16-28-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19" y="145279"/>
            <a:ext cx="3281584" cy="246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esktop\фото Шлиссельбург\MzsOhdpnFU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9" r="6775"/>
          <a:stretch/>
        </p:blipFill>
        <p:spPr bwMode="auto">
          <a:xfrm>
            <a:off x="2897023" y="2110811"/>
            <a:ext cx="3324315" cy="278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\\Server1\Общая папка\ЗАКУПКИ - 44 ФЗ\1-ЗАКУПКИ 2022\МКУ\Открытый конкурс\Благоустройство Теремок\ФОТОГРАФИИ\АПРЕЛЬ\PHOTO-2022-04-21-16-28-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561" y="145280"/>
            <a:ext cx="3499431" cy="246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фото Шлиссельбург\f30t_koYjw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9" y="2110811"/>
            <a:ext cx="3770811" cy="278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769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0737" y="4939469"/>
            <a:ext cx="11733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МО Город Шлиссельбург в 2022 году приняла участие в реализации программы Ленинградской области  «Охрана окружающей среды Ленинградской области» на территории МО Город Шлиссельбург. В рамках указанной программы на территории города оборудованы 7 (семь) контейнерных площадок для сбора твердых коммунальных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отходов. </a:t>
            </a:r>
          </a:p>
          <a:p>
            <a:pPr algn="just"/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admin\Desktop\фото Шлиссельбург\84aAI85tJI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32" y="473460"/>
            <a:ext cx="5477854" cy="387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фото Шлиссельбург\j5IpsF6-k2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933" y="470020"/>
            <a:ext cx="5967813" cy="387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623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013" y="4460906"/>
            <a:ext cx="116459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региональной адресной программы «Переселение граждан из аварийного жилищного фонда на территории Ленинградской области в 2019-2025 годах» путем участия в долевом строительстве в соответствии с Федеральным законом от 30.12.200 4 № 214-ФЗ между Администрация муниципального образования «Шлиссельбургское городское поселение» и ОБЩЕСТВОМ С ОГРАНИЧЕННОЙ ОТВЕТСТВЕННОСТЬЮ "СПЕЦИАЛИЗИРОВАННЫЙ ЗАСТРОЙЩИК ЛЕНИНГРАДСКОЙ ОБЛАСТИ 1", был заключен муниципальный контракт от 26.12.2022 года № МКД/2022, на приобретение в муниципальную собственность 78 жилых помещений для переселения граждан из аварийного жилья.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3" t="18758" r="1601" b="7300"/>
          <a:stretch/>
        </p:blipFill>
        <p:spPr>
          <a:xfrm>
            <a:off x="282013" y="118305"/>
            <a:ext cx="5469308" cy="4274233"/>
          </a:xfrm>
          <a:prstGeom prst="rect">
            <a:avLst/>
          </a:prstGeom>
        </p:spPr>
      </p:pic>
      <p:pic>
        <p:nvPicPr>
          <p:cNvPr id="4" name="Рисунок 3" descr="http://gorod47.ru/wp-content/uploads/2018/03/s8l6ES7AKf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44" y="118305"/>
            <a:ext cx="5817726" cy="427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856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6465" y="101811"/>
            <a:ext cx="765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260280"/>
              </p:ext>
            </p:extLst>
          </p:nvPr>
        </p:nvGraphicFramePr>
        <p:xfrm>
          <a:off x="384562" y="563477"/>
          <a:ext cx="11511183" cy="1598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379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766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842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09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613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597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раздела/подраздела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(план)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сполнено 2022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941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244,5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244,5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941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244,5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244,5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07650" y="2264636"/>
            <a:ext cx="3298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исполнены на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100%,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плане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244,5 тыс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израсходовано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244,5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7650" y="3198183"/>
            <a:ext cx="547785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Средства израсходованы на создание временного трудоустройства несовершеннолетних граждан. Было создано 20 рабочих мест для школьников. Они занимались помощью благоустройства городской территории (уборка мусора, сбор скошенной травы, прополка клумб, посадка цветов и прочие подсобные работы).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Также были поздравлены первоклассники и были подарены канцелярские наборы.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650" y="3336943"/>
            <a:ext cx="4614729" cy="295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54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39710"/>
              </p:ext>
            </p:extLst>
          </p:nvPr>
        </p:nvGraphicFramePr>
        <p:xfrm>
          <a:off x="555477" y="461665"/>
          <a:ext cx="11075347" cy="14393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343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117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42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24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1260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657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раздела/подраздела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(план)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сполнено 2022г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770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37 550,7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34 960,7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93,1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35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36 800,7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34 260,6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93,1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кинематографии</a:t>
                      </a:r>
                    </a:p>
                    <a:p>
                      <a:pPr algn="l" fontAlgn="b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0804</a:t>
                      </a:r>
                    </a:p>
                    <a:p>
                      <a:pPr algn="ctr" fontAlgn="b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750,0</a:t>
                      </a:r>
                    </a:p>
                    <a:p>
                      <a:pPr algn="ctr" fontAlgn="b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700,1</a:t>
                      </a:r>
                    </a:p>
                    <a:p>
                      <a:pPr algn="ctr" fontAlgn="b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93,3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87110" y="2110810"/>
            <a:ext cx="1114371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исполнены на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93,1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</a:t>
            </a:r>
            <a:endPara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37 550,7 тыс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</a:t>
            </a:r>
            <a:endPara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израсходовано 34 960,7тыс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endPara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Средства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израсходованы на обеспечение деятельности муниципальных учреждений культуры, на создание условий для сохранения и развития сферы культуры, сохранение и преумножение культурно-исторических традиций поселения,  укрепление материально-технической базы МКУ «КСК «Невский»,  повышение эффективности деятельности учреждения,  обеспечение свободы творчества и прав граждан на участие в культурной жизни,  обеспечение прав граждан на доступ к культурным ценностям,  повышение уровня исполнительского мастерства творческих коллективов и солистов. </a:t>
            </a:r>
            <a:endPara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Был проведен Международный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фестиваль-конкурс солдатской песни времён локальных конфликтов «Встреча боевых друзей», посвященный Дню памяти о россиянах, исполнявших служебный долг за пределами Отечества. Проект был направлен на поддержку талантливых авторов и исполнителей патриотической песни, поддержку ветеранского движения. </a:t>
            </a:r>
            <a:endPara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95-летием Ленинградской области было организовано 2-х дневное празднование Дня города Шлиссельбурга при участии самодеятельных коллективов Кировского района и Симфонического оркестра Ленинградской области, а также широкомасштабный фестиваль «Тюнинг 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 участием 100 автомашин в пяти номинациях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Года культурного наследия народов России, кроме календарных и запланированных по этой теме мероприятий, впервые в городе Шлиссельбурга был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проведен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Ивана Купала на общественной территории у реки Невы. Этот народный праздник вызвал огромную заинтересованность жителей и гостей города. 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все массовые праздники, концерты и многие игровые программы проходили в основном на открытых общественных территориях                  г. Шлиссельбурга. 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году в рамках ежегодного фестиваля народного творчества «Город, который построил Пётр», посвящённого Году культурного наследия народов России проведены театральный, вокальный, хореографический конкурсы.</a:t>
            </a:r>
          </a:p>
          <a:p>
            <a:pPr marL="285750" indent="-285750" algn="just">
              <a:buFontTx/>
              <a:buChar char="-"/>
            </a:pP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8467" y="0"/>
            <a:ext cx="8607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КИНЕМАТОГРАФИЯ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769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843515"/>
              </p:ext>
            </p:extLst>
          </p:nvPr>
        </p:nvGraphicFramePr>
        <p:xfrm>
          <a:off x="700755" y="533669"/>
          <a:ext cx="11075350" cy="1242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10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740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091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322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023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раздела/подраздела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(план)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сполнено 2022 год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4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4 083,0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3 854,3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94,4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457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1 846,4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1 617,7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457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2 236,6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2 236,6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14312" y="79691"/>
            <a:ext cx="613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6751" y="1939545"/>
            <a:ext cx="33841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исполнены на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94,4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при плане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4 083,0 тыс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израсходовано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3 854,3 тыс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602" y="1939545"/>
            <a:ext cx="4390503" cy="48458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6751" y="2770542"/>
            <a:ext cx="622133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муниципальной подпрограммы «Обеспечение жильем молодых семей» государственной программы «Оказание государственной поддержки граждан в обеспечении жильем и оплате жилищно-коммунальных услуг гражданам РФ» в 2022г была предоставлена безвозмездная субсидия на улучшение жилищных условий молодой семье.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478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0074" y="116485"/>
            <a:ext cx="7588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173846"/>
              </p:ext>
            </p:extLst>
          </p:nvPr>
        </p:nvGraphicFramePr>
        <p:xfrm>
          <a:off x="214757" y="600098"/>
          <a:ext cx="11492980" cy="1282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951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79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37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54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106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410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раздела/подраздела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(план)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   культура и спорт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r>
                        <a:rPr lang="ru-RU" sz="14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435,0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4 943,9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Массовый спорт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1102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102 435,0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4 943,9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2550" y="2127903"/>
            <a:ext cx="30850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исполнены на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4,8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</a:t>
            </a:r>
            <a:endPara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102 435,0</a:t>
            </a:r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</a:t>
            </a:r>
            <a:endPara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израсходовано 4 943,9 тыс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</a:p>
          <a:p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C:\Users\admin\Desktop\фото Шлиссельбург\WhatsApp Image 2023-02-15 at 09.21.12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55"/>
          <a:stretch/>
        </p:blipFill>
        <p:spPr bwMode="auto">
          <a:xfrm>
            <a:off x="5050563" y="2583191"/>
            <a:ext cx="6725539" cy="338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102550" y="3721901"/>
            <a:ext cx="47172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МО Город Шлиссельбург в 2021-2023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является участником Государственной программы Ленинградской области "Развитие физической культуры и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спорта в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области" (Подпрограмма "Развитие спортивной инфраструктуры Ленинградской области"), согласно которой на территории МО Город Шлиссельбург   выполняются  мероприятия по капитальному ремонту стадиона по адресу: г.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Шлиссельбург, ул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Октябрьская, д.2.  Работы, начатые в 2021 году, планируются к завершению в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году.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27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927" y="102550"/>
            <a:ext cx="11340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МАССОВОЙ ИНФОРМАЦИИ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608348"/>
              </p:ext>
            </p:extLst>
          </p:nvPr>
        </p:nvGraphicFramePr>
        <p:xfrm>
          <a:off x="367470" y="572568"/>
          <a:ext cx="11220626" cy="13844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04530"/>
                <a:gridCol w="2102265"/>
                <a:gridCol w="1640679"/>
                <a:gridCol w="1498921"/>
                <a:gridCol w="1774231"/>
              </a:tblGrid>
              <a:tr h="8075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раздела/подраздела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(план)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сполнено 2022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269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4 051,7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4 051,7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998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Периодическая печать и издательства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4 051,7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4 051,7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99104" y="2057673"/>
            <a:ext cx="3315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исполнены на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при плане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4 051,7 тыс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израсходовано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4 051,7тыс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7470" y="2888670"/>
            <a:ext cx="56914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Средства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бюджета израсходованы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субсидии в целях финансового обеспечения затрат в связи с производством периодических печатных изданий газеты «Невский исток» на 2022 год.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://nevistok.ru/media/k2/items/cache/b42628f79a294675b36162209f86e045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561" y="4194783"/>
            <a:ext cx="531253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001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900" y="193020"/>
            <a:ext cx="3769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66430" y="863125"/>
            <a:ext cx="9451648" cy="369331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dirty="0"/>
              <a:t>Адрес: </a:t>
            </a:r>
            <a:r>
              <a:rPr lang="ru-RU" dirty="0" smtClean="0"/>
              <a:t>187320 </a:t>
            </a:r>
            <a:r>
              <a:rPr lang="ru-RU" dirty="0"/>
              <a:t>Ленинградская область, </a:t>
            </a:r>
            <a:r>
              <a:rPr lang="ru-RU" dirty="0" smtClean="0"/>
              <a:t>Кировский район,  г. Шлиссельбург, </a:t>
            </a:r>
          </a:p>
          <a:p>
            <a:pPr algn="ctr"/>
            <a:r>
              <a:rPr lang="ru-RU" dirty="0" smtClean="0"/>
              <a:t>ул</a:t>
            </a:r>
            <a:r>
              <a:rPr lang="ru-RU" dirty="0"/>
              <a:t>. </a:t>
            </a:r>
            <a:r>
              <a:rPr lang="ru-RU" dirty="0" smtClean="0"/>
              <a:t>Жука, </a:t>
            </a:r>
            <a:r>
              <a:rPr lang="ru-RU" dirty="0"/>
              <a:t>д. </a:t>
            </a:r>
            <a:r>
              <a:rPr lang="ru-RU" dirty="0" smtClean="0"/>
              <a:t>5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</a:t>
            </a:r>
            <a:r>
              <a:rPr lang="en-US" dirty="0" err="1" smtClean="0"/>
              <a:t>amosgp@yandex</a:t>
            </a:r>
            <a:r>
              <a:rPr lang="ru-RU" dirty="0" smtClean="0"/>
              <a:t>.</a:t>
            </a:r>
            <a:r>
              <a:rPr lang="ru-RU" dirty="0" err="1" smtClean="0"/>
              <a:t>ru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Телефон: 8 (</a:t>
            </a:r>
            <a:r>
              <a:rPr lang="ru-RU" dirty="0" smtClean="0"/>
              <a:t>813-</a:t>
            </a:r>
            <a:r>
              <a:rPr lang="en-US" dirty="0" smtClean="0"/>
              <a:t>62</a:t>
            </a:r>
            <a:r>
              <a:rPr lang="ru-RU" dirty="0" smtClean="0"/>
              <a:t>) </a:t>
            </a:r>
            <a:r>
              <a:rPr lang="en-US" dirty="0" smtClean="0"/>
              <a:t>77</a:t>
            </a:r>
            <a:r>
              <a:rPr lang="ru-RU" dirty="0" smtClean="0"/>
              <a:t>-7</a:t>
            </a:r>
            <a:r>
              <a:rPr lang="en-US" dirty="0" smtClean="0"/>
              <a:t>52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График работы:  с 9-00 до 18-00 обед с 13-00 до 14-00 выходные: суббота, воскресенье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Информация </a:t>
            </a:r>
            <a:r>
              <a:rPr lang="ru-RU" dirty="0" smtClean="0"/>
              <a:t>размещается </a:t>
            </a:r>
            <a:r>
              <a:rPr lang="ru-RU" dirty="0"/>
              <a:t>на официальном сайте </a:t>
            </a:r>
            <a:r>
              <a:rPr lang="en-US" dirty="0"/>
              <a:t>www. </a:t>
            </a:r>
            <a:r>
              <a:rPr lang="en-US" dirty="0" smtClean="0"/>
              <a:t>admshlisselburg.ru</a:t>
            </a:r>
          </a:p>
          <a:p>
            <a:pPr algn="ctr"/>
            <a:r>
              <a:rPr lang="en-US" dirty="0" smtClean="0"/>
              <a:t>vk.com/</a:t>
            </a:r>
            <a:r>
              <a:rPr lang="en-US" dirty="0" err="1" smtClean="0"/>
              <a:t>myshlisselburgofficial</a:t>
            </a:r>
            <a:endParaRPr lang="ru-RU" dirty="0"/>
          </a:p>
        </p:txBody>
      </p:sp>
      <p:pic>
        <p:nvPicPr>
          <p:cNvPr id="7" name="Рисунок 6" descr="http://xn--90aeeloc0beax1c0c.047.xn--p1ai/img/047/logo85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60" y="771072"/>
            <a:ext cx="857250" cy="88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33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210" y="10798"/>
            <a:ext cx="10635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исполнения бюджета МО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Шлиссельбургское городское поселение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2022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195251"/>
              </p:ext>
            </p:extLst>
          </p:nvPr>
        </p:nvGraphicFramePr>
        <p:xfrm>
          <a:off x="811850" y="1131519"/>
          <a:ext cx="10212225" cy="373313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5334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212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731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843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64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на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в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3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Доходы, в том числе: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611 630,8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492 550,0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80,5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11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(собственные)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129 903,0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104 736,0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80,6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3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безвозмездные, в том числе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481 727,8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387 814,0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80,5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06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 на выравнивание бюджетной обеспеченности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19 254,9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19 254,9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3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Расходы, в том числе: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629 150,8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505 672,4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80,4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2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Дефицит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/профицит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-17 520,0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-13 122,4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749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159" y="717847"/>
            <a:ext cx="8537248" cy="49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82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91109" y="112144"/>
            <a:ext cx="9877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доходной части бюджета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Шлиссельбургское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за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2022г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544139"/>
              </p:ext>
            </p:extLst>
          </p:nvPr>
        </p:nvGraphicFramePr>
        <p:xfrm>
          <a:off x="379563" y="487110"/>
          <a:ext cx="11533517" cy="63257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338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13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26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257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29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Источник доходов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Уточненный бюджет на </a:t>
                      </a: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2022 </a:t>
                      </a: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год  (</a:t>
                      </a:r>
                      <a:r>
                        <a:rPr lang="ru-RU" sz="1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тыс.руб</a:t>
                      </a: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b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Исполнено за </a:t>
                      </a: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2022 год (</a:t>
                      </a:r>
                      <a:r>
                        <a:rPr lang="ru-RU" sz="10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тыс.руб</a:t>
                      </a: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</a:p>
                    <a:p>
                      <a:pPr algn="ctr" fontAlgn="b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 </a:t>
                      </a: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исполнения</a:t>
                      </a:r>
                    </a:p>
                    <a:p>
                      <a:pPr algn="ctr" fontAlgn="b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НАЛОГОВЫЕ И НЕНАЛОГОВЫЕ ДОХОДЫ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129 903,0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104 736,0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80,6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НАЛОГОВЫЕ ДОХОДЫ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84 601,2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82 238,6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97,2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Налог на доходы физических лиц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53 600,0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53 825,9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100,4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1 720,6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2 161,6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125,6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Единый сельскохозяйственный налог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10,1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10,1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Налог на имущество физических лиц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8 979,0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9 383,3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104,5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58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Земельный налог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20 291,5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16 857,7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83,1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НЕНАЛОГОВЫЕ ДОХОДЫ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45 301,8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22 497,4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49,66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ДОХОДЫ ОТ ИСПОЛЬЗОВАНИЯ ИМУЩЕСТВА, НАХОДЯЩЕГОСЯ В ГОСУДАРСТВЕННОЙ И МУНИЦИПАЛЬНОЙ СОБСТВЕННОСТИ, в </a:t>
                      </a:r>
                      <a:r>
                        <a:rPr lang="ru-RU" sz="1000" b="1" i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т.ч</a:t>
                      </a:r>
                      <a:r>
                        <a:rPr lang="ru-RU" sz="1000" b="1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.:</a:t>
                      </a:r>
                      <a:endParaRPr lang="ru-RU" sz="1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9 148,7</a:t>
                      </a:r>
                      <a:endParaRPr lang="ru-RU" sz="1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8 529,0</a:t>
                      </a:r>
                      <a:endParaRPr lang="ru-RU" sz="1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93,2</a:t>
                      </a:r>
                      <a:endParaRPr lang="ru-RU" sz="10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674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Доходы, получаемые в виде арендной </a:t>
                      </a:r>
                      <a:r>
                        <a:rPr lang="ru-RU" sz="900" u="none" strike="noStrike" dirty="0" smtClean="0">
                          <a:effectLst/>
                        </a:rPr>
                        <a:t>либо иной платы за передачу в возмездное пользование государственного и муниципального имущества,      </a:t>
                      </a:r>
                    </a:p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</a:rPr>
                        <a:t>из них: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6 485,3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5 979,3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92,2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5292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smtClean="0">
                          <a:effectLst/>
                        </a:rPr>
                        <a:t>Доходы, получаемые в виде арендной платы за земельные участки, государственная собственность на которые не разграничена и которые расположены в границах межселенных территорий муниципальных районов, а также средства от продажи права на заключение договоров аренды указанных земельных участков</a:t>
                      </a:r>
                      <a:endParaRPr lang="ru-RU" sz="9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5 835,3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5 417,7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92,8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</a:tr>
              <a:tr h="39310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smtClean="0">
                          <a:effectLst/>
                        </a:rPr>
                        <a:t>Доходы, получаемые в виде арендной платы за земли после разграничения государственной собственности на землю, а также средства от продажи прав на заключение договоров аренды указанных земельных участков (за исключением земельных участков бюджетных и автономных учреждений</a:t>
                      </a:r>
                      <a:endParaRPr lang="ru-RU" sz="9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-1,8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</a:tr>
              <a:tr h="3845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Доходы, получаемые в виде арендной платы, а также средства от продажи права на заключение договоров аренды за земли, находящиеся в собственности муниципальных районов (за исключением земельных участков муниципальных бюджетных и автономных учреждений)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5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Доходы от сдачи в аренду имущества, составляющего казну муниципальных районов (за исключением земельных участков)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650,0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563,4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86,7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110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Прочие доходы от использования имущества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2 663,4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2 549,7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95,7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880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ДОХОДЫ ОТ ОКАЗАНИЯ ПЛАТНЫХ УСЛУГ</a:t>
                      </a:r>
                      <a:endParaRPr lang="ru-RU" sz="1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2 902,4</a:t>
                      </a:r>
                      <a:endParaRPr lang="ru-RU" sz="1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3 478,8</a:t>
                      </a:r>
                      <a:endParaRPr lang="ru-RU" sz="1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119,9</a:t>
                      </a:r>
                      <a:endParaRPr lang="ru-RU" sz="10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ДОХОДЫ  ОТ ПРОДАЖИ МАТЕРИАЛЬНЫХ И НЕМАТЕРИАЛЬНЫХ </a:t>
                      </a:r>
                      <a:r>
                        <a:rPr lang="ru-RU" sz="1000" b="1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АКТИВОВ</a:t>
                      </a:r>
                      <a:endParaRPr lang="ru-RU" sz="1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33 095,4</a:t>
                      </a:r>
                      <a:endParaRPr lang="ru-RU" sz="1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10 335,7</a:t>
                      </a:r>
                      <a:endParaRPr lang="ru-RU" sz="10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31,2</a:t>
                      </a:r>
                      <a:endParaRPr lang="ru-RU" sz="10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965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ШТРАФЫ, САНКЦИИ, ВОЗМЕЩЕНИЕ УЩЕРБА</a:t>
                      </a:r>
                      <a:endParaRPr lang="ru-RU" sz="1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151,0</a:t>
                      </a:r>
                      <a:endParaRPr lang="ru-RU" sz="1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149,6</a:t>
                      </a:r>
                      <a:endParaRPr lang="ru-RU" sz="10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99,1</a:t>
                      </a:r>
                      <a:endParaRPr lang="ru-RU" sz="10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965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ПРОЧИЕ НЕНАЛОГОВЫЕ ДОХОДЫ</a:t>
                      </a:r>
                      <a:endParaRPr lang="ru-RU" sz="1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4,3</a:t>
                      </a:r>
                      <a:endParaRPr lang="ru-RU" sz="1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4,3</a:t>
                      </a:r>
                      <a:endParaRPr lang="ru-RU" sz="10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100,0</a:t>
                      </a:r>
                      <a:endParaRPr lang="ru-RU" sz="10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БЕЗВОЗМЕЗДНЫЕ ПОСТУПЛЕНИЯ, в </a:t>
                      </a:r>
                      <a:r>
                        <a:rPr lang="ru-RU" sz="11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т.ч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481 727,8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387 814,0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80,5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Дотация на выравнивание уровня бюджетной обеспеченности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19 254,9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19 254,9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Субсидии из </a:t>
                      </a:r>
                      <a:r>
                        <a:rPr lang="ru-RU" sz="900" u="none" strike="noStrike" dirty="0" err="1">
                          <a:effectLst/>
                        </a:rPr>
                        <a:t>обл.бюджета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461 567,0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369 725,2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80,1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Субвенции из </a:t>
                      </a:r>
                      <a:r>
                        <a:rPr lang="ru-RU" sz="900" u="none" strike="noStrike" dirty="0" err="1" smtClean="0">
                          <a:effectLst/>
                        </a:rPr>
                        <a:t>обл.бюджета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905,9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905,9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Прочие безвозмездные поступления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Межбюджетные трансферты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830,3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-2 932,3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</a:tr>
              <a:tr h="13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ВСЕГО ДОХОДОВ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611 630,8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492 550,0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80,5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532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3202" y="74400"/>
            <a:ext cx="11579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расходной части бюджета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Шлиссельбургское городского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за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2022г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132171"/>
              </p:ext>
            </p:extLst>
          </p:nvPr>
        </p:nvGraphicFramePr>
        <p:xfrm>
          <a:off x="526211" y="828453"/>
          <a:ext cx="10817526" cy="48804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54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84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70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581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2800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204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967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бюджет на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за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42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37 529,0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34 582,3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24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898,8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898,8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061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125,6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108,6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86,5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30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28 375,9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22 790,0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80,3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42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413 856,6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399 237,6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24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244,5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244,5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30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37 550,7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34 960,7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24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4 083,0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3 854,3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94,4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30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102 435,0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4 943,9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24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МАССОВОЙ ИНФОРМАЦИИ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4 051,7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4 051,7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</a:tr>
              <a:tr h="2024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629 150,8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505 672,4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80,4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086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9574" y="282011"/>
            <a:ext cx="6375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 ВОПРОСЫ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56182" y="959544"/>
            <a:ext cx="97204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разделу общегосударственные расходы исполнены за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размере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34 582,3 тыс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на обеспечение деятельности и содержание администрации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Шлиссельбургское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поселения, на содержание муниципального имущества и проведение кадастровых работ, на целевую подготовку специалистов бюджетной сферы, на реализацию прочих мероприятий органов местного самоуправления.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363128"/>
              </p:ext>
            </p:extLst>
          </p:nvPr>
        </p:nvGraphicFramePr>
        <p:xfrm>
          <a:off x="586597" y="2726109"/>
          <a:ext cx="11153955" cy="32267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783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886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08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16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7450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033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раздела/подраздела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точненный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 на 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сполнено 2022 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32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37 529,0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34 582,3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92,1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042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РФ и муниципального образования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2 593,0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2 476,8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18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(представительных)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органов  МО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1 287,9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1 238,9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32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местных администраций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26 558,2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24 733,0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321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0106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627,1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627,1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32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906,1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32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5 556,7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5 506,5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Рисунок 7" descr="http://xn--90aeeloc0beax1c0c.047.xn--p1ai/img/047/logo85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56" y="1093862"/>
            <a:ext cx="1075256" cy="110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457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583537"/>
              </p:ext>
            </p:extLst>
          </p:nvPr>
        </p:nvGraphicFramePr>
        <p:xfrm>
          <a:off x="414068" y="3958729"/>
          <a:ext cx="11233850" cy="1469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6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685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083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95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5278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6359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раздела/подраздела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сполнено 2022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043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0200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898,8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898,8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109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0203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898,8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898,8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34242" y="48599"/>
            <a:ext cx="678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ОБОРОНА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94049" y="534166"/>
            <a:ext cx="2982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исполнены на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при плане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898,8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израсходовано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898,8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94049" y="2025354"/>
            <a:ext cx="5292696" cy="1362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94049" y="1365164"/>
            <a:ext cx="4854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Осуществление первичного воинского учета на территориях, где отсутствуют военные комиссариаты</a:t>
            </a:r>
          </a:p>
        </p:txBody>
      </p:sp>
      <p:pic>
        <p:nvPicPr>
          <p:cNvPr id="11" name="Рисунок 10" descr="https://upload-1ea6d5d5724ca2cef6f86e49c4cece1e.hb.bizmrg.com/iblock/f8f/f8f1f51007c227a7e48c879bb2009433/8e2c9eb124ed24f46648178818ebaa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68" y="632389"/>
            <a:ext cx="4918508" cy="264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552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101107"/>
              </p:ext>
            </p:extLst>
          </p:nvPr>
        </p:nvGraphicFramePr>
        <p:xfrm>
          <a:off x="615296" y="587246"/>
          <a:ext cx="11194265" cy="1941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92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97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73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347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6315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006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раздела/подраздела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2022г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60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905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пожарной безопасности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0310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240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0314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174" y="3710931"/>
            <a:ext cx="5122025" cy="296909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374626" y="710680"/>
            <a:ext cx="10454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9" y="125580"/>
            <a:ext cx="952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ПРАВООХРАНИТЕЛЬНАЯ ДЕЯТЕЛЬНОСТЬ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57174" y="2879934"/>
            <a:ext cx="3375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исполнены на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86,5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при плане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125,6 тыс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израсходовано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108,6 тыс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</a:p>
        </p:txBody>
      </p:sp>
      <p:pic>
        <p:nvPicPr>
          <p:cNvPr id="8" name="Рисунок 7" descr="https://mius-media.ru/assets/images/june22/work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97" y="2688110"/>
            <a:ext cx="5987878" cy="399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288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7786" y="79555"/>
            <a:ext cx="9859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937244"/>
              </p:ext>
            </p:extLst>
          </p:nvPr>
        </p:nvGraphicFramePr>
        <p:xfrm>
          <a:off x="477078" y="616546"/>
          <a:ext cx="11211339" cy="1426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18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500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71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544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078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0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раздела/подраздела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(план)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170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28 375,9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22 790,0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80,3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5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19 590,6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19 364,2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9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0412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8 785,3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3 425,8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3108" y="2179179"/>
            <a:ext cx="34012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исполнены на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80,3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при плане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28 375,9 тыс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израсходовано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22 790,0 тыс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3108" y="2890535"/>
            <a:ext cx="658880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В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рамках реализации Подпрограммы «Обеспечение внешнего благоустройства,  санитарного состояния, комфортности среды проживания на территории МО Город Шлиссельбург на 2020-2022 годы» за счет средств местного бюджета в 2022 году выполнялись работы по внешнему благоустройству территории МО Город Шлиссельбург, которые включают  работы по уборке территории ручным способом, уборке территории механизированным способом, содержание дорог, уборка несанкционированных свалок. В течение года на территории города ликвидировано  15 несанкционированных свалок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В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2022 году на территории г. Шлиссельбурга выполнены работы по установке (монтажу) барьерного ограждения по адресу: Красный проспект от проходной ООО «Невский судостроительный завод» до моста через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Малоневский</a:t>
            </a:r>
            <a:r>
              <a:rPr lang="ru-RU" sz="140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канал. 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В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течение 2022 года выполнялись работы по обслуживанию объектов муниципальной собственности: сетей уличного освещения, технических средств организации дорожного движения (светофоров, дорожных знаков), системы видеонаблюдения «Безопасный город», по разметке улично-дорожной сети на территории МО Город Шлиссельбург, восстановлению изношенных покрытий автомобильных дорог общего пользования местного значения (ямочный ремонт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251" y="3010176"/>
            <a:ext cx="4563166" cy="354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94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7786" y="79555"/>
            <a:ext cx="9859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231769"/>
              </p:ext>
            </p:extLst>
          </p:nvPr>
        </p:nvGraphicFramePr>
        <p:xfrm>
          <a:off x="293616" y="541220"/>
          <a:ext cx="11722980" cy="21586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89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97166"/>
                <a:gridCol w="15467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112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527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Код раздела/подраздела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год(план)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сполнено 2022 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26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0500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413 856,6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399 237,6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78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</a:t>
                      </a:r>
                      <a:r>
                        <a:rPr lang="ru-RU" sz="14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хозяйство</a:t>
                      </a: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0501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315 988,4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308 863,8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/>
                </a:tc>
              </a:tr>
              <a:tr h="2846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0502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11 277,8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11 255,2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1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0503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61 747,5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55 933,0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87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0505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24 842,9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23 185,6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3645" y="2777383"/>
            <a:ext cx="33584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исполнены на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96,5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при плане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413 856,6 тыс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израсходовано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399 237,6 тыс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3646" y="3608380"/>
            <a:ext cx="11647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резервного энергоснабжения объектов жизнеобеспечения города (котельные) в 2022 году приобретены автономные источники электроснабжения (дизель-генераторы)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3645" y="4347043"/>
            <a:ext cx="1171628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Работы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внешнему благоустройству территории МО Город Шлиссельбург, текущему ремонту детских площадок, обработке территории города против иксодовых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клещей, озеленение.</a:t>
            </a:r>
          </a:p>
          <a:p>
            <a:pPr algn="just"/>
            <a:endParaRPr lang="ru-RU" sz="14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рамках реализации областного закона от 15 января 2018 года № 3-оз  «О содействии участию населения в осуществлении местного самоуправления в иных формах на территориях административных центров и городских поселков муниципальных образований Ленинградской области»   Администрацией  в 2022 году выполнялись работы по благоустройству придомовой территории дома №7 по ул.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Малоневский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канал г. Шлиссельбурга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 2022 году администрацией был заключен муниципальный контракт на выполнение работ по благоустройству дворовых территорий по адресам: Ленинградская область, Кировский муниципальный район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Шлиссельбург, улица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Малоневский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канал, дом 10 и улица Кирова, дом 2. Работы окончательно  будут завершены в 2023 году.</a:t>
            </a:r>
          </a:p>
          <a:p>
            <a:pPr algn="just"/>
            <a:endParaRPr lang="ru-RU" sz="1400" dirty="0">
              <a:solidFill>
                <a:schemeClr val="bg1"/>
              </a:solidFill>
            </a:endParaRPr>
          </a:p>
          <a:p>
            <a:pPr algn="just"/>
            <a:endParaRPr lang="ru-RU" sz="14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0698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3119</TotalTime>
  <Words>2190</Words>
  <Application>Microsoft Office PowerPoint</Application>
  <PresentationFormat>Широкоэкранный</PresentationFormat>
  <Paragraphs>491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Century Gothic</vt:lpstr>
      <vt:lpstr>Times New Roman</vt:lpstr>
      <vt:lpstr>Wingdings 3</vt:lpstr>
      <vt:lpstr>Сектор</vt:lpstr>
      <vt:lpstr> Исполнение бюджета  МО Шлиссельбургское городское поселение             Кировского муниципального района  Ленинградской области  за 2022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Ключникова</dc:creator>
  <cp:lastModifiedBy>User</cp:lastModifiedBy>
  <cp:revision>375</cp:revision>
  <cp:lastPrinted>2023-03-16T12:53:38Z</cp:lastPrinted>
  <dcterms:created xsi:type="dcterms:W3CDTF">2021-08-29T19:09:36Z</dcterms:created>
  <dcterms:modified xsi:type="dcterms:W3CDTF">2023-03-31T08:50:30Z</dcterms:modified>
</cp:coreProperties>
</file>