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sldIdLst>
    <p:sldId id="256" r:id="rId2"/>
    <p:sldId id="268" r:id="rId3"/>
    <p:sldId id="273" r:id="rId4"/>
    <p:sldId id="274" r:id="rId5"/>
    <p:sldId id="257" r:id="rId6"/>
    <p:sldId id="264" r:id="rId7"/>
    <p:sldId id="265" r:id="rId8"/>
    <p:sldId id="267" r:id="rId9"/>
    <p:sldId id="281" r:id="rId10"/>
    <p:sldId id="28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9856481481481482"/>
          <c:w val="0.93888888888888888"/>
          <c:h val="0.600276684164479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</a:t>
            </a:r>
            <a:r>
              <a:rPr lang="ru-RU" baseline="0"/>
              <a:t> МО Город Шлиссельбург на 2025 год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C0504D"/>
                </a:solidFill>
                <a:round/>
              </a:ln>
              <a:effectLst>
                <a:outerShdw blurRad="50800" dist="38100" dir="2700000" algn="tl" rotWithShape="0">
                  <a:srgbClr val="C0504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0.40600000000000003</c:v>
                </c:pt>
                <c:pt idx="1">
                  <c:v>0.40100000000000002</c:v>
                </c:pt>
                <c:pt idx="2">
                  <c:v>0.193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Лист3!$A$1:$A$12</c:f>
              <c:strCache>
                <c:ptCount val="12"/>
                <c:pt idx="0">
                  <c:v>жилищно-коммунальное хозяйство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  <c:pt idx="5">
                  <c:v>средства массовой информации</c:v>
                </c:pt>
                <c:pt idx="6">
                  <c:v>социальная политика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национальная оборона</c:v>
                </c:pt>
                <c:pt idx="9">
                  <c:v>обслуживание государственного и муниципального долга</c:v>
                </c:pt>
                <c:pt idx="10">
                  <c:v>охрана окружающей среды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Лист3!$B$1:$B$12</c:f>
              <c:numCache>
                <c:formatCode>0.0%</c:formatCode>
                <c:ptCount val="12"/>
                <c:pt idx="0">
                  <c:v>0.36499999999999999</c:v>
                </c:pt>
                <c:pt idx="1">
                  <c:v>0.25800000000000001</c:v>
                </c:pt>
                <c:pt idx="2">
                  <c:v>0.19800000000000001</c:v>
                </c:pt>
                <c:pt idx="3">
                  <c:v>8.7999999999999995E-2</c:v>
                </c:pt>
                <c:pt idx="4">
                  <c:v>3.2000000000000001E-2</c:v>
                </c:pt>
                <c:pt idx="5">
                  <c:v>2.8000000000000001E-2</c:v>
                </c:pt>
                <c:pt idx="6">
                  <c:v>1.2E-2</c:v>
                </c:pt>
                <c:pt idx="7">
                  <c:v>8.0000000000000002E-3</c:v>
                </c:pt>
                <c:pt idx="8">
                  <c:v>5.0000000000000001E-3</c:v>
                </c:pt>
                <c:pt idx="9">
                  <c:v>3.0000000000000001E-3</c:v>
                </c:pt>
                <c:pt idx="10">
                  <c:v>2E-3</c:v>
                </c:pt>
                <c:pt idx="11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420528"/>
        <c:axId val="206421088"/>
        <c:axId val="0"/>
      </c:bar3DChart>
      <c:catAx>
        <c:axId val="2064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21088"/>
        <c:crosses val="autoZero"/>
        <c:auto val="1"/>
        <c:lblAlgn val="ctr"/>
        <c:lblOffset val="100"/>
        <c:noMultiLvlLbl val="0"/>
      </c:catAx>
      <c:valAx>
        <c:axId val="2064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2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3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7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30" y="476673"/>
            <a:ext cx="7579593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 БЮДЖЕТ               НА 2025-2027гг 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ГРАЖДАН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423944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Муниципальное образование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Шлиссельбургское городское поселение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Кировского муниципального района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Ленинградской области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2025-2027гг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945700"/>
            <a:ext cx="9144000" cy="2912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             2025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2026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2027 </a:t>
            </a:r>
            <a:r>
              <a:rPr lang="ru-RU" sz="1800" dirty="0">
                <a:latin typeface="Times New Roman"/>
                <a:ea typeface="Times New Roman"/>
              </a:rPr>
              <a:t>год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Доход                Расход                    Доход               Расход                     Доход              Расход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227 660,7         227 660,7                160 529,3          160 </a:t>
            </a:r>
            <a:r>
              <a:rPr lang="ru-RU" sz="1800" smtClean="0">
                <a:latin typeface="Times New Roman"/>
                <a:ea typeface="Times New Roman"/>
              </a:rPr>
              <a:t>529,3                 166 001,1            166 001,1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6400" dirty="0">
                <a:solidFill>
                  <a:schemeClr val="tx1"/>
                </a:solidFill>
              </a:rPr>
              <a:t>Адрес: 187320 Ленинградская область, Кировский район, 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г</a:t>
            </a:r>
            <a:r>
              <a:rPr lang="ru-RU" sz="6400" dirty="0">
                <a:solidFill>
                  <a:schemeClr val="tx1"/>
                </a:solidFill>
              </a:rPr>
              <a:t>. Шлиссельбург, </a:t>
            </a:r>
            <a:r>
              <a:rPr lang="ru-RU" sz="6400" dirty="0" smtClean="0">
                <a:solidFill>
                  <a:schemeClr val="tx1"/>
                </a:solidFill>
              </a:rPr>
              <a:t>ул</a:t>
            </a:r>
            <a:r>
              <a:rPr lang="ru-RU" sz="6400" dirty="0">
                <a:solidFill>
                  <a:schemeClr val="tx1"/>
                </a:solidFill>
              </a:rPr>
              <a:t>. Жука, д. 5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E-</a:t>
            </a:r>
            <a:r>
              <a:rPr lang="ru-RU" sz="6400" dirty="0" err="1">
                <a:solidFill>
                  <a:schemeClr val="tx1"/>
                </a:solidFill>
              </a:rPr>
              <a:t>mail</a:t>
            </a:r>
            <a:r>
              <a:rPr lang="ru-RU" sz="6400" dirty="0">
                <a:solidFill>
                  <a:schemeClr val="tx1"/>
                </a:solidFill>
              </a:rPr>
              <a:t>: </a:t>
            </a:r>
            <a:r>
              <a:rPr lang="en-US" sz="6400" dirty="0" err="1">
                <a:solidFill>
                  <a:schemeClr val="tx1"/>
                </a:solidFill>
              </a:rPr>
              <a:t>amosgp@yandex</a:t>
            </a:r>
            <a:r>
              <a:rPr lang="ru-RU" sz="6400" dirty="0">
                <a:solidFill>
                  <a:schemeClr val="tx1"/>
                </a:solidFill>
              </a:rPr>
              <a:t>.</a:t>
            </a:r>
            <a:r>
              <a:rPr lang="ru-RU" sz="6400" dirty="0" err="1">
                <a:solidFill>
                  <a:schemeClr val="tx1"/>
                </a:solidFill>
              </a:rPr>
              <a:t>ru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Телефон: 8 (813-</a:t>
            </a:r>
            <a:r>
              <a:rPr lang="en-US" sz="6400" dirty="0">
                <a:solidFill>
                  <a:schemeClr val="tx1"/>
                </a:solidFill>
              </a:rPr>
              <a:t>62</a:t>
            </a:r>
            <a:r>
              <a:rPr lang="ru-RU" sz="6400" dirty="0">
                <a:solidFill>
                  <a:schemeClr val="tx1"/>
                </a:solidFill>
              </a:rPr>
              <a:t>) </a:t>
            </a:r>
            <a:r>
              <a:rPr lang="en-US" sz="6400" dirty="0">
                <a:solidFill>
                  <a:schemeClr val="tx1"/>
                </a:solidFill>
              </a:rPr>
              <a:t>77</a:t>
            </a:r>
            <a:r>
              <a:rPr lang="ru-RU" sz="6400" dirty="0">
                <a:solidFill>
                  <a:schemeClr val="tx1"/>
                </a:solidFill>
              </a:rPr>
              <a:t>-7</a:t>
            </a:r>
            <a:r>
              <a:rPr lang="en-US" sz="6400" dirty="0">
                <a:solidFill>
                  <a:schemeClr val="tx1"/>
                </a:solidFill>
              </a:rPr>
              <a:t>52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График работы:  с 9-00 до 18-00 обед с 13-00 до 14-00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выходные</a:t>
            </a:r>
            <a:r>
              <a:rPr lang="ru-RU" sz="6400" dirty="0">
                <a:solidFill>
                  <a:schemeClr val="tx1"/>
                </a:solidFill>
              </a:rPr>
              <a:t>: суббота, воскресенье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Информация размещается на официальном сайте </a:t>
            </a:r>
            <a:r>
              <a:rPr lang="en-US" sz="6400" dirty="0">
                <a:solidFill>
                  <a:schemeClr val="tx1"/>
                </a:solidFill>
              </a:rPr>
              <a:t>www. </a:t>
            </a:r>
            <a:r>
              <a:rPr lang="en-US" sz="6400" dirty="0" smtClean="0">
                <a:solidFill>
                  <a:schemeClr val="tx1"/>
                </a:solidFill>
              </a:rPr>
              <a:t>admshlisselburg.ru</a:t>
            </a:r>
            <a:endParaRPr lang="ru-RU" sz="6400" dirty="0" smtClean="0">
              <a:solidFill>
                <a:schemeClr val="tx1"/>
              </a:solidFill>
            </a:endParaRPr>
          </a:p>
          <a:p>
            <a:pPr algn="ctr"/>
            <a:endParaRPr lang="en-US" sz="6400" dirty="0">
              <a:solidFill>
                <a:schemeClr val="tx1"/>
              </a:solidFill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</a:rPr>
              <a:t>vk.com/</a:t>
            </a:r>
            <a:r>
              <a:rPr lang="en-US" sz="6400" dirty="0" err="1">
                <a:solidFill>
                  <a:schemeClr val="tx1"/>
                </a:solidFill>
              </a:rPr>
              <a:t>myshlisselburgofficial</a:t>
            </a:r>
            <a:endParaRPr lang="ru-RU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ШЛИССЕЛЬБУРГСКОЕ ГОРОДСКОЕ ПОСЕЛЕНИЕ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7063"/>
            <a:ext cx="8784976" cy="509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(в переводе с немецкого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Schlüsselburg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Датой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2023 году Город Шлиссельбург отметит 700-летие.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Муниципальное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Синявинским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ГП, на юге – с Кировским ГП, на западе –  по реке Нева с Всеволожским муниципальным районом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составляет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374,6 га. </a:t>
            </a: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3 садоводческих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товарищества: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Шлиссельбуржец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количество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площадь территории – 90,6 га, расположено в районе 4–5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«Волна»: количество участков – 246, площадь территории – 17,5 га, расположено в районе 4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«Орешек»: количество участков – 440, площадь территории – 32,1 га, расположено в районе 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канала.</a:t>
            </a:r>
          </a:p>
          <a:p>
            <a:pPr marL="64008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13 850 чел.</a:t>
            </a:r>
          </a:p>
          <a:p>
            <a:pPr marL="64008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автодорог общего пользования местного значения – 34,7 км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во время бюджетного года и показать их формы возможного взаимодействия с Администрацией по вопросам расходования общественных финансов.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предназначен для раскрытия информации о бюджете в простой и доступной для граждан форме. 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Слайды раскрывают основные аспекты бюджетного процесса в муниципальном образовании Шлиссельбургское городское поселение, содержат сведения об основных параметрах бюджета, структуре доходов и расходов местного бюджета.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39946"/>
              </p:ext>
            </p:extLst>
          </p:nvPr>
        </p:nvGraphicFramePr>
        <p:xfrm>
          <a:off x="1" y="2"/>
          <a:ext cx="9143998" cy="66666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7828"/>
                <a:gridCol w="1412487"/>
                <a:gridCol w="1338146"/>
                <a:gridCol w="1263805"/>
                <a:gridCol w="1301732"/>
              </a:tblGrid>
              <a:tr h="5852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 и безвозмездные поступления в бюджет МО Шлиссельбургское городское поселение                 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Кировского муниципального района Ленинградской области на 2025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гг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доходного источника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% от общей суммы доходов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на 2025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Налоговые доходы, всего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92 339,0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95 278,1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97 779,8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40,6%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57 599,3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58 297,3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59 488,0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25,3%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имущество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10 500,0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10 600,0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413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Акцизы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2 633,9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2 775,0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2 886,0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3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23 600,0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8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Единый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сельскохяйственный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8759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Неналоговые доходы всего,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91 368,6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37 717,1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44 156,0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40,1%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Доходы, получаемые 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виде аренды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7 000,0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7 800,0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8 700,0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3,1%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3 200,0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3 600,0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1,4%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реализации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29 000,0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12,7%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52 168,6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26 517,1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31 856,0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22,9%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Всего налоговые и 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183 709,1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132 996,7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141 937,3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80,7%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43 951,6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27 532,6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24 063,8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19,3%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227 660,7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160 529,3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smtClean="0">
                          <a:solidFill>
                            <a:schemeClr val="tx1"/>
                          </a:solidFill>
                        </a:rPr>
                        <a:t>166 001,1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24829"/>
              </p:ext>
            </p:extLst>
          </p:nvPr>
        </p:nvGraphicFramePr>
        <p:xfrm>
          <a:off x="35496" y="1916832"/>
          <a:ext cx="5876404" cy="34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748007"/>
              </p:ext>
            </p:extLst>
          </p:nvPr>
        </p:nvGraphicFramePr>
        <p:xfrm>
          <a:off x="323528" y="116632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Структура расходов МО Город Шлиссельбург на 2023 год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15370"/>
              </p:ext>
            </p:extLst>
          </p:nvPr>
        </p:nvGraphicFramePr>
        <p:xfrm>
          <a:off x="-1" y="4"/>
          <a:ext cx="9144000" cy="6309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1921"/>
                <a:gridCol w="1224136"/>
                <a:gridCol w="1224136"/>
                <a:gridCol w="1296144"/>
                <a:gridCol w="1547663"/>
              </a:tblGrid>
              <a:tr h="615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Расходы МО Шлиссельбургское городское поселение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                                                                                                      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Кировского </a:t>
                      </a:r>
                      <a:r>
                        <a:rPr lang="ru-RU" sz="1400" b="1" u="none" strike="noStrike" dirty="0">
                          <a:effectLst/>
                        </a:rPr>
                        <a:t>муниципального района Ленинградской области на 2025 - 2027 </a:t>
                      </a:r>
                      <a:r>
                        <a:rPr lang="ru-RU" sz="1400" b="1" u="none" strike="noStrike" dirty="0" err="1">
                          <a:effectLst/>
                        </a:rPr>
                        <a:t>гг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30">
                <a:tc gridSpan="5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% от общей суммы расходов на 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общегосударственные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54 904,3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42 236,5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44 472,8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1 140,9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1 244,4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1 699,2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18 666,0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6 856,8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10 811,9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77 698,2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61 878,1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58 881,8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культура и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42 037,0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35 806,9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35 806,9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2 471,5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2 471,5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2 471,5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6 709,2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5 974,2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5 974,2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5 974,2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0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3 625,0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7 342,0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212 660,7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160 529,3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166 001,1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расходов МО Город Шлиссельбург на 2025 г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34836"/>
              </p:ext>
            </p:extLst>
          </p:nvPr>
        </p:nvGraphicFramePr>
        <p:xfrm>
          <a:off x="179512" y="83671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9829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1729</TotalTime>
  <Words>852</Words>
  <Application>Microsoft Office PowerPoint</Application>
  <PresentationFormat>Экран (4:3)</PresentationFormat>
  <Paragraphs>211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Ретро</vt:lpstr>
      <vt:lpstr> БЮДЖЕТ               НА 2025-2027гг  ДЛЯ ГРАЖДАН </vt:lpstr>
      <vt:lpstr>            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МО Город Шлиссельбург на 2025 г</vt:lpstr>
      <vt:lpstr>Презентация PowerPoint</vt:lpstr>
      <vt:lpstr>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220</cp:revision>
  <dcterms:created xsi:type="dcterms:W3CDTF">2021-08-26T14:42:04Z</dcterms:created>
  <dcterms:modified xsi:type="dcterms:W3CDTF">2024-11-29T07:42:22Z</dcterms:modified>
</cp:coreProperties>
</file>