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4" r:id="rId1"/>
  </p:sldMasterIdLst>
  <p:sldIdLst>
    <p:sldId id="256" r:id="rId2"/>
    <p:sldId id="268" r:id="rId3"/>
    <p:sldId id="273" r:id="rId4"/>
    <p:sldId id="274" r:id="rId5"/>
    <p:sldId id="257" r:id="rId6"/>
    <p:sldId id="264" r:id="rId7"/>
    <p:sldId id="265" r:id="rId8"/>
    <p:sldId id="267" r:id="rId9"/>
    <p:sldId id="281" r:id="rId10"/>
    <p:sldId id="280" r:id="rId11"/>
    <p:sldId id="282" r:id="rId12"/>
    <p:sldId id="283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12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666666666666666E-2"/>
          <c:y val="0.39856481481481482"/>
          <c:w val="0.93888888888888888"/>
          <c:h val="0.6002766841644794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доходов</a:t>
            </a:r>
            <a:r>
              <a:rPr lang="ru-RU" baseline="0"/>
              <a:t> МО Город Шлиссельбург на 2025 год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Lbls>
            <c:dLbl>
              <c:idx val="0"/>
              <c:layout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C0504D"/>
                </a:solidFill>
                <a:round/>
              </a:ln>
              <a:effectLst>
                <a:outerShdw blurRad="50800" dist="38100" dir="2700000" algn="tl" rotWithShape="0">
                  <a:srgbClr val="C0504D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Лист1!$B$1:$B$3</c:f>
              <c:numCache>
                <c:formatCode>0.0%</c:formatCode>
                <c:ptCount val="3"/>
                <c:pt idx="0">
                  <c:v>0.40600000000000003</c:v>
                </c:pt>
                <c:pt idx="1">
                  <c:v>0.40100000000000002</c:v>
                </c:pt>
                <c:pt idx="2">
                  <c:v>0.193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Лист3!$A$1:$A$12</c:f>
              <c:strCache>
                <c:ptCount val="12"/>
                <c:pt idx="0">
                  <c:v>жилищно-коммунальное хозяйство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физическая культура и спорт</c:v>
                </c:pt>
                <c:pt idx="5">
                  <c:v>средства массовой информации</c:v>
                </c:pt>
                <c:pt idx="6">
                  <c:v>социальная политика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национальная оборона</c:v>
                </c:pt>
                <c:pt idx="9">
                  <c:v>обслуживание государственного и муниципального долга</c:v>
                </c:pt>
                <c:pt idx="10">
                  <c:v>охрана окружающей среды</c:v>
                </c:pt>
                <c:pt idx="11">
                  <c:v>образование</c:v>
                </c:pt>
              </c:strCache>
            </c:strRef>
          </c:cat>
          <c:val>
            <c:numRef>
              <c:f>Лист3!$B$1:$B$12</c:f>
              <c:numCache>
                <c:formatCode>0.0%</c:formatCode>
                <c:ptCount val="12"/>
                <c:pt idx="0">
                  <c:v>0.36499999999999999</c:v>
                </c:pt>
                <c:pt idx="1">
                  <c:v>0.25800000000000001</c:v>
                </c:pt>
                <c:pt idx="2">
                  <c:v>0.19800000000000001</c:v>
                </c:pt>
                <c:pt idx="3">
                  <c:v>8.7999999999999995E-2</c:v>
                </c:pt>
                <c:pt idx="4">
                  <c:v>3.2000000000000001E-2</c:v>
                </c:pt>
                <c:pt idx="5">
                  <c:v>2.8000000000000001E-2</c:v>
                </c:pt>
                <c:pt idx="6">
                  <c:v>1.2E-2</c:v>
                </c:pt>
                <c:pt idx="7">
                  <c:v>8.0000000000000002E-3</c:v>
                </c:pt>
                <c:pt idx="8">
                  <c:v>5.0000000000000001E-3</c:v>
                </c:pt>
                <c:pt idx="9">
                  <c:v>3.0000000000000001E-3</c:v>
                </c:pt>
                <c:pt idx="10">
                  <c:v>2E-3</c:v>
                </c:pt>
                <c:pt idx="11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379936"/>
        <c:axId val="227380496"/>
        <c:axId val="0"/>
      </c:bar3DChart>
      <c:catAx>
        <c:axId val="22737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380496"/>
        <c:crosses val="autoZero"/>
        <c:auto val="1"/>
        <c:lblAlgn val="ctr"/>
        <c:lblOffset val="100"/>
        <c:noMultiLvlLbl val="0"/>
      </c:catAx>
      <c:valAx>
        <c:axId val="22738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37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178B4-8C29-445D-87AE-AAC4B5BF0B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B16FF7-3425-4B48-A657-EEA1CF251013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СОЗДАНИЕ ПЛОЩАДКИ НА ТЕРРИТОРИИ ПАРКА ГАГАРИНА НА СУММУ 2 215,4 </a:t>
          </a:r>
          <a:endParaRPr lang="ru-RU" sz="1000" dirty="0">
            <a:solidFill>
              <a:schemeClr val="tx1"/>
            </a:solidFill>
          </a:endParaRPr>
        </a:p>
      </dgm:t>
    </dgm:pt>
    <dgm:pt modelId="{D8C41EBC-6A6E-4E05-A3A3-43A2F152DC48}" type="parTrans" cxnId="{AC80BD47-4322-40E6-91A4-8B60343FEFFB}">
      <dgm:prSet/>
      <dgm:spPr/>
      <dgm:t>
        <a:bodyPr/>
        <a:lstStyle/>
        <a:p>
          <a:endParaRPr lang="ru-RU"/>
        </a:p>
      </dgm:t>
    </dgm:pt>
    <dgm:pt modelId="{48953F83-1C5B-4401-BD2E-BE3658F0A1C6}" type="sibTrans" cxnId="{AC80BD47-4322-40E6-91A4-8B60343FEFFB}">
      <dgm:prSet/>
      <dgm:spPr/>
      <dgm:t>
        <a:bodyPr/>
        <a:lstStyle/>
        <a:p>
          <a:endParaRPr lang="ru-RU"/>
        </a:p>
      </dgm:t>
    </dgm:pt>
    <dgm:pt modelId="{A5A08D3C-77E3-45B2-9FFC-AB6DDA64E940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ЛИКВИДАЦИЯ НЕСАНКЦИОНИРОВАННЫХ СВАЛОК НА СУММУ 403,0</a:t>
          </a:r>
          <a:endParaRPr lang="ru-RU" sz="1000" dirty="0">
            <a:solidFill>
              <a:schemeClr val="tx1"/>
            </a:solidFill>
          </a:endParaRPr>
        </a:p>
      </dgm:t>
    </dgm:pt>
    <dgm:pt modelId="{983FF26C-267F-49D5-B289-475E7585C35D}" type="parTrans" cxnId="{23B66353-F3E9-4807-89A2-781610417122}">
      <dgm:prSet/>
      <dgm:spPr/>
      <dgm:t>
        <a:bodyPr/>
        <a:lstStyle/>
        <a:p>
          <a:endParaRPr lang="ru-RU"/>
        </a:p>
      </dgm:t>
    </dgm:pt>
    <dgm:pt modelId="{2688D22F-32D2-4F56-9494-23F75AE0D593}" type="sibTrans" cxnId="{23B66353-F3E9-4807-89A2-781610417122}">
      <dgm:prSet/>
      <dgm:spPr/>
      <dgm:t>
        <a:bodyPr/>
        <a:lstStyle/>
        <a:p>
          <a:endParaRPr lang="ru-RU"/>
        </a:p>
      </dgm:t>
    </dgm:pt>
    <dgm:pt modelId="{100CEAF1-953D-4F55-9206-424B57C546F6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СТРОИТЕЛЬСТВО РЕКОНСТРУКЦИЯ АВТОМОБИЛЬНЫХ ДОРОГ ОБЩЕГО ПОЛЬЗОВАНИЯ МЕСТНОГО ЗНАЧЕНИЯ ПРОЕКТИРОВАНИЕ МОСТА НА СУММУ 10 109,0</a:t>
          </a:r>
          <a:endParaRPr lang="ru-RU" sz="1000" dirty="0">
            <a:solidFill>
              <a:schemeClr val="tx1"/>
            </a:solidFill>
          </a:endParaRPr>
        </a:p>
      </dgm:t>
    </dgm:pt>
    <dgm:pt modelId="{3B3EB589-BA48-469B-B45E-0664978E2D28}" type="sibTrans" cxnId="{F25D3383-28C8-4976-946F-1A9B482B5257}">
      <dgm:prSet/>
      <dgm:spPr/>
      <dgm:t>
        <a:bodyPr/>
        <a:lstStyle/>
        <a:p>
          <a:endParaRPr lang="ru-RU"/>
        </a:p>
      </dgm:t>
    </dgm:pt>
    <dgm:pt modelId="{F1259257-9904-44BE-A841-8F5F859AAEB7}" type="parTrans" cxnId="{F25D3383-28C8-4976-946F-1A9B482B5257}">
      <dgm:prSet/>
      <dgm:spPr/>
      <dgm:t>
        <a:bodyPr/>
        <a:lstStyle/>
        <a:p>
          <a:endParaRPr lang="ru-RU"/>
        </a:p>
      </dgm:t>
    </dgm:pt>
    <dgm:pt modelId="{5C96D650-B807-43AE-9747-BE777B54BD77}" type="pres">
      <dgm:prSet presAssocID="{741178B4-8C29-445D-87AE-AAC4B5BF0B82}" presName="linear" presStyleCnt="0">
        <dgm:presLayoutVars>
          <dgm:dir/>
          <dgm:animLvl val="lvl"/>
          <dgm:resizeHandles val="exact"/>
        </dgm:presLayoutVars>
      </dgm:prSet>
      <dgm:spPr/>
    </dgm:pt>
    <dgm:pt modelId="{B1ECC2F0-AE58-4DD6-977D-6A9E5DF06476}" type="pres">
      <dgm:prSet presAssocID="{C8B16FF7-3425-4B48-A657-EEA1CF251013}" presName="parentLin" presStyleCnt="0"/>
      <dgm:spPr/>
    </dgm:pt>
    <dgm:pt modelId="{E82AEA45-340C-4352-84E3-160151A1F581}" type="pres">
      <dgm:prSet presAssocID="{C8B16FF7-3425-4B48-A657-EEA1CF251013}" presName="parentLeftMargin" presStyleLbl="node1" presStyleIdx="0" presStyleCnt="3"/>
      <dgm:spPr/>
    </dgm:pt>
    <dgm:pt modelId="{7BAFCE23-5793-4886-A49A-E57B8F2E91D6}" type="pres">
      <dgm:prSet presAssocID="{C8B16FF7-3425-4B48-A657-EEA1CF25101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C78F5-4072-4650-8284-E0BA6E9E551E}" type="pres">
      <dgm:prSet presAssocID="{C8B16FF7-3425-4B48-A657-EEA1CF251013}" presName="negativeSpace" presStyleCnt="0"/>
      <dgm:spPr/>
    </dgm:pt>
    <dgm:pt modelId="{F2D1BC83-FCE3-409A-9989-85CE3FB23743}" type="pres">
      <dgm:prSet presAssocID="{C8B16FF7-3425-4B48-A657-EEA1CF251013}" presName="childText" presStyleLbl="conFgAcc1" presStyleIdx="0" presStyleCnt="3">
        <dgm:presLayoutVars>
          <dgm:bulletEnabled val="1"/>
        </dgm:presLayoutVars>
      </dgm:prSet>
      <dgm:spPr/>
    </dgm:pt>
    <dgm:pt modelId="{A0768FC1-3E8D-408C-B1E3-A4041474E2ED}" type="pres">
      <dgm:prSet presAssocID="{48953F83-1C5B-4401-BD2E-BE3658F0A1C6}" presName="spaceBetweenRectangles" presStyleCnt="0"/>
      <dgm:spPr/>
    </dgm:pt>
    <dgm:pt modelId="{1349BDF1-511C-4E12-B88D-C91DEF2094CD}" type="pres">
      <dgm:prSet presAssocID="{100CEAF1-953D-4F55-9206-424B57C546F6}" presName="parentLin" presStyleCnt="0"/>
      <dgm:spPr/>
    </dgm:pt>
    <dgm:pt modelId="{67328BF9-EB0B-449B-B5A4-DB9EB496E854}" type="pres">
      <dgm:prSet presAssocID="{100CEAF1-953D-4F55-9206-424B57C546F6}" presName="parentLeftMargin" presStyleLbl="node1" presStyleIdx="0" presStyleCnt="3"/>
      <dgm:spPr/>
    </dgm:pt>
    <dgm:pt modelId="{D38D6D31-76D4-4FC3-A54A-C51B143454EF}" type="pres">
      <dgm:prSet presAssocID="{100CEAF1-953D-4F55-9206-424B57C546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05E1C-20F3-43E7-8515-4C6CC6740ED9}" type="pres">
      <dgm:prSet presAssocID="{100CEAF1-953D-4F55-9206-424B57C546F6}" presName="negativeSpace" presStyleCnt="0"/>
      <dgm:spPr/>
    </dgm:pt>
    <dgm:pt modelId="{F1E1FDA5-621E-4724-ABCE-1998A2BDC3B1}" type="pres">
      <dgm:prSet presAssocID="{100CEAF1-953D-4F55-9206-424B57C546F6}" presName="childText" presStyleLbl="conFgAcc1" presStyleIdx="1" presStyleCnt="3">
        <dgm:presLayoutVars>
          <dgm:bulletEnabled val="1"/>
        </dgm:presLayoutVars>
      </dgm:prSet>
      <dgm:spPr/>
    </dgm:pt>
    <dgm:pt modelId="{FC803F40-26A4-463E-83E4-AC2F8571045E}" type="pres">
      <dgm:prSet presAssocID="{3B3EB589-BA48-469B-B45E-0664978E2D28}" presName="spaceBetweenRectangles" presStyleCnt="0"/>
      <dgm:spPr/>
    </dgm:pt>
    <dgm:pt modelId="{541828EE-F9EE-45BA-8847-5774AAA16E7B}" type="pres">
      <dgm:prSet presAssocID="{A5A08D3C-77E3-45B2-9FFC-AB6DDA64E940}" presName="parentLin" presStyleCnt="0"/>
      <dgm:spPr/>
    </dgm:pt>
    <dgm:pt modelId="{133BD0E2-9A06-4F8F-9CBE-C4867E30DC6F}" type="pres">
      <dgm:prSet presAssocID="{A5A08D3C-77E3-45B2-9FFC-AB6DDA64E940}" presName="parentLeftMargin" presStyleLbl="node1" presStyleIdx="1" presStyleCnt="3"/>
      <dgm:spPr/>
    </dgm:pt>
    <dgm:pt modelId="{BE789BF7-D88E-427F-A2E0-28005DBADB1E}" type="pres">
      <dgm:prSet presAssocID="{A5A08D3C-77E3-45B2-9FFC-AB6DDA64E94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41300F9-2773-4A3D-A0E6-F1097E21AA91}" type="pres">
      <dgm:prSet presAssocID="{A5A08D3C-77E3-45B2-9FFC-AB6DDA64E940}" presName="negativeSpace" presStyleCnt="0"/>
      <dgm:spPr/>
    </dgm:pt>
    <dgm:pt modelId="{E4D7D00F-B851-41ED-B3AF-BAC5B344967A}" type="pres">
      <dgm:prSet presAssocID="{A5A08D3C-77E3-45B2-9FFC-AB6DDA64E9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599ED1C-79F2-4188-8121-2022F64AB3ED}" type="presOf" srcId="{100CEAF1-953D-4F55-9206-424B57C546F6}" destId="{67328BF9-EB0B-449B-B5A4-DB9EB496E854}" srcOrd="0" destOrd="0" presId="urn:microsoft.com/office/officeart/2005/8/layout/list1"/>
    <dgm:cxn modelId="{F25D3383-28C8-4976-946F-1A9B482B5257}" srcId="{741178B4-8C29-445D-87AE-AAC4B5BF0B82}" destId="{100CEAF1-953D-4F55-9206-424B57C546F6}" srcOrd="1" destOrd="0" parTransId="{F1259257-9904-44BE-A841-8F5F859AAEB7}" sibTransId="{3B3EB589-BA48-469B-B45E-0664978E2D28}"/>
    <dgm:cxn modelId="{45FDB90B-960F-4923-A709-2217AABF8353}" type="presOf" srcId="{C8B16FF7-3425-4B48-A657-EEA1CF251013}" destId="{E82AEA45-340C-4352-84E3-160151A1F581}" srcOrd="0" destOrd="0" presId="urn:microsoft.com/office/officeart/2005/8/layout/list1"/>
    <dgm:cxn modelId="{9BFB6EAF-E18D-4031-927E-2E67E948E66E}" type="presOf" srcId="{A5A08D3C-77E3-45B2-9FFC-AB6DDA64E940}" destId="{BE789BF7-D88E-427F-A2E0-28005DBADB1E}" srcOrd="1" destOrd="0" presId="urn:microsoft.com/office/officeart/2005/8/layout/list1"/>
    <dgm:cxn modelId="{287E0616-CBCF-4394-9F15-A300529703B4}" type="presOf" srcId="{C8B16FF7-3425-4B48-A657-EEA1CF251013}" destId="{7BAFCE23-5793-4886-A49A-E57B8F2E91D6}" srcOrd="1" destOrd="0" presId="urn:microsoft.com/office/officeart/2005/8/layout/list1"/>
    <dgm:cxn modelId="{35EF7777-8DD5-4A97-AD14-D98E8878999B}" type="presOf" srcId="{100CEAF1-953D-4F55-9206-424B57C546F6}" destId="{D38D6D31-76D4-4FC3-A54A-C51B143454EF}" srcOrd="1" destOrd="0" presId="urn:microsoft.com/office/officeart/2005/8/layout/list1"/>
    <dgm:cxn modelId="{2FC38819-CE55-44D0-BCAE-E145CB5D2A83}" type="presOf" srcId="{741178B4-8C29-445D-87AE-AAC4B5BF0B82}" destId="{5C96D650-B807-43AE-9747-BE777B54BD77}" srcOrd="0" destOrd="0" presId="urn:microsoft.com/office/officeart/2005/8/layout/list1"/>
    <dgm:cxn modelId="{23B66353-F3E9-4807-89A2-781610417122}" srcId="{741178B4-8C29-445D-87AE-AAC4B5BF0B82}" destId="{A5A08D3C-77E3-45B2-9FFC-AB6DDA64E940}" srcOrd="2" destOrd="0" parTransId="{983FF26C-267F-49D5-B289-475E7585C35D}" sibTransId="{2688D22F-32D2-4F56-9494-23F75AE0D593}"/>
    <dgm:cxn modelId="{AC80BD47-4322-40E6-91A4-8B60343FEFFB}" srcId="{741178B4-8C29-445D-87AE-AAC4B5BF0B82}" destId="{C8B16FF7-3425-4B48-A657-EEA1CF251013}" srcOrd="0" destOrd="0" parTransId="{D8C41EBC-6A6E-4E05-A3A3-43A2F152DC48}" sibTransId="{48953F83-1C5B-4401-BD2E-BE3658F0A1C6}"/>
    <dgm:cxn modelId="{3A22074C-B8A6-4247-9DC0-C8006D45916C}" type="presOf" srcId="{A5A08D3C-77E3-45B2-9FFC-AB6DDA64E940}" destId="{133BD0E2-9A06-4F8F-9CBE-C4867E30DC6F}" srcOrd="0" destOrd="0" presId="urn:microsoft.com/office/officeart/2005/8/layout/list1"/>
    <dgm:cxn modelId="{9BADFA4E-37FE-441D-9E2D-3FB125004CFD}" type="presParOf" srcId="{5C96D650-B807-43AE-9747-BE777B54BD77}" destId="{B1ECC2F0-AE58-4DD6-977D-6A9E5DF06476}" srcOrd="0" destOrd="0" presId="urn:microsoft.com/office/officeart/2005/8/layout/list1"/>
    <dgm:cxn modelId="{7E62F5E5-B276-4FED-8A25-A2715A75D9B6}" type="presParOf" srcId="{B1ECC2F0-AE58-4DD6-977D-6A9E5DF06476}" destId="{E82AEA45-340C-4352-84E3-160151A1F581}" srcOrd="0" destOrd="0" presId="urn:microsoft.com/office/officeart/2005/8/layout/list1"/>
    <dgm:cxn modelId="{8795AF07-FF39-40FD-A401-D22838D5D9A3}" type="presParOf" srcId="{B1ECC2F0-AE58-4DD6-977D-6A9E5DF06476}" destId="{7BAFCE23-5793-4886-A49A-E57B8F2E91D6}" srcOrd="1" destOrd="0" presId="urn:microsoft.com/office/officeart/2005/8/layout/list1"/>
    <dgm:cxn modelId="{66F3BDD3-31D9-44EE-BAB9-A63158DAC462}" type="presParOf" srcId="{5C96D650-B807-43AE-9747-BE777B54BD77}" destId="{F1FC78F5-4072-4650-8284-E0BA6E9E551E}" srcOrd="1" destOrd="0" presId="urn:microsoft.com/office/officeart/2005/8/layout/list1"/>
    <dgm:cxn modelId="{75F64672-50FD-4496-B66E-AD06EC277137}" type="presParOf" srcId="{5C96D650-B807-43AE-9747-BE777B54BD77}" destId="{F2D1BC83-FCE3-409A-9989-85CE3FB23743}" srcOrd="2" destOrd="0" presId="urn:microsoft.com/office/officeart/2005/8/layout/list1"/>
    <dgm:cxn modelId="{5FBFE38D-6D98-400B-A608-12226715CF8B}" type="presParOf" srcId="{5C96D650-B807-43AE-9747-BE777B54BD77}" destId="{A0768FC1-3E8D-408C-B1E3-A4041474E2ED}" srcOrd="3" destOrd="0" presId="urn:microsoft.com/office/officeart/2005/8/layout/list1"/>
    <dgm:cxn modelId="{369F2479-C8AC-48DA-8323-98B3A3C4DD5F}" type="presParOf" srcId="{5C96D650-B807-43AE-9747-BE777B54BD77}" destId="{1349BDF1-511C-4E12-B88D-C91DEF2094CD}" srcOrd="4" destOrd="0" presId="urn:microsoft.com/office/officeart/2005/8/layout/list1"/>
    <dgm:cxn modelId="{68E26787-3ECE-4557-BC86-A15219B8C6A5}" type="presParOf" srcId="{1349BDF1-511C-4E12-B88D-C91DEF2094CD}" destId="{67328BF9-EB0B-449B-B5A4-DB9EB496E854}" srcOrd="0" destOrd="0" presId="urn:microsoft.com/office/officeart/2005/8/layout/list1"/>
    <dgm:cxn modelId="{A715C35B-6949-4B9D-AF9B-C1FA726405DC}" type="presParOf" srcId="{1349BDF1-511C-4E12-B88D-C91DEF2094CD}" destId="{D38D6D31-76D4-4FC3-A54A-C51B143454EF}" srcOrd="1" destOrd="0" presId="urn:microsoft.com/office/officeart/2005/8/layout/list1"/>
    <dgm:cxn modelId="{4B73E0E0-93B3-4DB9-A36A-15FA96DE385F}" type="presParOf" srcId="{5C96D650-B807-43AE-9747-BE777B54BD77}" destId="{D5905E1C-20F3-43E7-8515-4C6CC6740ED9}" srcOrd="5" destOrd="0" presId="urn:microsoft.com/office/officeart/2005/8/layout/list1"/>
    <dgm:cxn modelId="{522BC862-DC3C-4E45-82BD-0AFB85748D22}" type="presParOf" srcId="{5C96D650-B807-43AE-9747-BE777B54BD77}" destId="{F1E1FDA5-621E-4724-ABCE-1998A2BDC3B1}" srcOrd="6" destOrd="0" presId="urn:microsoft.com/office/officeart/2005/8/layout/list1"/>
    <dgm:cxn modelId="{2B391B3F-A738-42BD-8F8D-0F291F4C61FE}" type="presParOf" srcId="{5C96D650-B807-43AE-9747-BE777B54BD77}" destId="{FC803F40-26A4-463E-83E4-AC2F8571045E}" srcOrd="7" destOrd="0" presId="urn:microsoft.com/office/officeart/2005/8/layout/list1"/>
    <dgm:cxn modelId="{58520D07-662B-46E0-82CC-BB1649B1D630}" type="presParOf" srcId="{5C96D650-B807-43AE-9747-BE777B54BD77}" destId="{541828EE-F9EE-45BA-8847-5774AAA16E7B}" srcOrd="8" destOrd="0" presId="urn:microsoft.com/office/officeart/2005/8/layout/list1"/>
    <dgm:cxn modelId="{3FBAE32A-93FE-4046-815C-4F6A87ECA702}" type="presParOf" srcId="{541828EE-F9EE-45BA-8847-5774AAA16E7B}" destId="{133BD0E2-9A06-4F8F-9CBE-C4867E30DC6F}" srcOrd="0" destOrd="0" presId="urn:microsoft.com/office/officeart/2005/8/layout/list1"/>
    <dgm:cxn modelId="{B09881A2-8E58-4C16-AFB6-6AEBF3F77A53}" type="presParOf" srcId="{541828EE-F9EE-45BA-8847-5774AAA16E7B}" destId="{BE789BF7-D88E-427F-A2E0-28005DBADB1E}" srcOrd="1" destOrd="0" presId="urn:microsoft.com/office/officeart/2005/8/layout/list1"/>
    <dgm:cxn modelId="{D316C9D7-E9B2-469D-964A-E1CC44474A33}" type="presParOf" srcId="{5C96D650-B807-43AE-9747-BE777B54BD77}" destId="{941300F9-2773-4A3D-A0E6-F1097E21AA91}" srcOrd="9" destOrd="0" presId="urn:microsoft.com/office/officeart/2005/8/layout/list1"/>
    <dgm:cxn modelId="{C485CFC9-4F02-41A8-83D7-2A23C26B196C}" type="presParOf" srcId="{5C96D650-B807-43AE-9747-BE777B54BD77}" destId="{E4D7D00F-B851-41ED-B3AF-BAC5B34496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1BC83-FCE3-409A-9989-85CE3FB23743}">
      <dsp:nvSpPr>
        <dsp:cNvPr id="0" name=""/>
        <dsp:cNvSpPr/>
      </dsp:nvSpPr>
      <dsp:spPr>
        <a:xfrm>
          <a:off x="0" y="675855"/>
          <a:ext cx="864235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FCE23-5793-4886-A49A-E57B8F2E91D6}">
      <dsp:nvSpPr>
        <dsp:cNvPr id="0" name=""/>
        <dsp:cNvSpPr/>
      </dsp:nvSpPr>
      <dsp:spPr>
        <a:xfrm>
          <a:off x="432117" y="11655"/>
          <a:ext cx="6049645" cy="132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СОЗДАНИЕ ПЛОЩАДКИ НА ТЕРРИТОРИИ ПАРКА ГАГАРИНА НА СУММУ 2 215,4 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96964" y="76502"/>
        <a:ext cx="5919951" cy="1198706"/>
      </dsp:txXfrm>
    </dsp:sp>
    <dsp:sp modelId="{F1E1FDA5-621E-4724-ABCE-1998A2BDC3B1}">
      <dsp:nvSpPr>
        <dsp:cNvPr id="0" name=""/>
        <dsp:cNvSpPr/>
      </dsp:nvSpPr>
      <dsp:spPr>
        <a:xfrm>
          <a:off x="0" y="2717055"/>
          <a:ext cx="864235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D6D31-76D4-4FC3-A54A-C51B143454EF}">
      <dsp:nvSpPr>
        <dsp:cNvPr id="0" name=""/>
        <dsp:cNvSpPr/>
      </dsp:nvSpPr>
      <dsp:spPr>
        <a:xfrm>
          <a:off x="432117" y="2052855"/>
          <a:ext cx="6049645" cy="132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СТРОИТЕЛЬСТВО РЕКОНСТРУКЦИЯ АВТОМОБИЛЬНЫХ ДОРОГ ОБЩЕГО ПОЛЬЗОВАНИЯ МЕСТНОГО ЗНАЧЕНИЯ ПРОЕКТИРОВАНИЕ МОСТА НА СУММУ 10 109,0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96964" y="2117702"/>
        <a:ext cx="5919951" cy="1198706"/>
      </dsp:txXfrm>
    </dsp:sp>
    <dsp:sp modelId="{E4D7D00F-B851-41ED-B3AF-BAC5B344967A}">
      <dsp:nvSpPr>
        <dsp:cNvPr id="0" name=""/>
        <dsp:cNvSpPr/>
      </dsp:nvSpPr>
      <dsp:spPr>
        <a:xfrm>
          <a:off x="0" y="4758256"/>
          <a:ext cx="864235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89BF7-D88E-427F-A2E0-28005DBADB1E}">
      <dsp:nvSpPr>
        <dsp:cNvPr id="0" name=""/>
        <dsp:cNvSpPr/>
      </dsp:nvSpPr>
      <dsp:spPr>
        <a:xfrm>
          <a:off x="432117" y="4094056"/>
          <a:ext cx="6049645" cy="132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62" tIns="0" rIns="22866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ЛИКВИДАЦИЯ НЕСАНКЦИОНИРОВАННЫХ СВАЛОК НА СУММУ 403,0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96964" y="4158903"/>
        <a:ext cx="5919951" cy="119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06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3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8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7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34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1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1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1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9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9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76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22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830" y="476673"/>
            <a:ext cx="7579593" cy="25922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 БЮДЖЕТ               НА 2025-2027гг </a:t>
            </a:r>
            <a:br>
              <a:rPr lang="ru-RU" b="1" u="sng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ДЛЯ ГРАЖДАН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97152"/>
            <a:ext cx="8423944" cy="15121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Муниципальное образование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Шлиссельбургское городское поселение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Кировского муниципального района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Ленинградской области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</a:rPr>
              <a:t>2025-2027гг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3945700"/>
            <a:ext cx="9144000" cy="29123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</a:rPr>
              <a:t>          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 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               2025 </a:t>
            </a:r>
            <a:r>
              <a:rPr lang="ru-RU" sz="1800" dirty="0">
                <a:latin typeface="Times New Roman"/>
                <a:ea typeface="Times New Roman"/>
              </a:rPr>
              <a:t>год                                           </a:t>
            </a:r>
            <a:r>
              <a:rPr lang="ru-RU" sz="1800" dirty="0" smtClean="0">
                <a:latin typeface="Times New Roman"/>
                <a:ea typeface="Times New Roman"/>
              </a:rPr>
              <a:t>2026 </a:t>
            </a:r>
            <a:r>
              <a:rPr lang="ru-RU" sz="1800" dirty="0">
                <a:latin typeface="Times New Roman"/>
                <a:ea typeface="Times New Roman"/>
              </a:rPr>
              <a:t>год                                           </a:t>
            </a:r>
            <a:r>
              <a:rPr lang="ru-RU" sz="1800" dirty="0" smtClean="0">
                <a:latin typeface="Times New Roman"/>
                <a:ea typeface="Times New Roman"/>
              </a:rPr>
              <a:t>2027 </a:t>
            </a:r>
            <a:r>
              <a:rPr lang="ru-RU" sz="1800" dirty="0">
                <a:latin typeface="Times New Roman"/>
                <a:ea typeface="Times New Roman"/>
              </a:rPr>
              <a:t>год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/>
                <a:ea typeface="Times New Roman"/>
              </a:rPr>
              <a:t>  Доход                Расход                    Доход               Расход                     Доход              Расход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227 660,7         </a:t>
            </a:r>
            <a:r>
              <a:rPr lang="ru-RU" sz="1800" dirty="0" smtClean="0">
                <a:latin typeface="Times New Roman"/>
                <a:ea typeface="Times New Roman"/>
              </a:rPr>
              <a:t>212 </a:t>
            </a:r>
            <a:r>
              <a:rPr lang="ru-RU" sz="1800" dirty="0" smtClean="0">
                <a:latin typeface="Times New Roman"/>
                <a:ea typeface="Times New Roman"/>
              </a:rPr>
              <a:t>660,7                160 529,3          160 529,3                 166 001,1            166 </a:t>
            </a:r>
            <a:r>
              <a:rPr lang="ru-RU" sz="1800" dirty="0" smtClean="0">
                <a:latin typeface="Times New Roman"/>
                <a:ea typeface="Times New Roman"/>
              </a:rPr>
              <a:t>001,1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Профицит 15 000,0</a:t>
            </a:r>
            <a:endParaRPr lang="ru-RU" sz="1800" dirty="0"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9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334084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РАСХОДЫ БЮДЖЕТА В РАМКАХ МУНИЦИП</a:t>
            </a:r>
            <a:r>
              <a:rPr lang="ru-RU" sz="1400" b="1" dirty="0" smtClean="0">
                <a:solidFill>
                  <a:schemeClr val="tx1"/>
                </a:solidFill>
              </a:rPr>
              <a:t>АЛЬНЫХ ПРОГРАММ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990090"/>
              </p:ext>
            </p:extLst>
          </p:nvPr>
        </p:nvGraphicFramePr>
        <p:xfrm>
          <a:off x="822325" y="620713"/>
          <a:ext cx="75438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9915"/>
                <a:gridCol w="16338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ПРОГРАММЫ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УТВЕРЖДЕНО, ТЫС.РУБ.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"Развитие и совершенствование гражданской обороны и мероприятий по обеспечению безопасности жизнедеятельности населения на территории МО Город Шлиссельбург Кировского муниципального района Ленинградской области"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"Развитие физической культуры и спорта на территории муниципального образования Шлиссельбургское городское поселение Кировского муниципального района Ленинградской области"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"Развитие культуры на территории муниципального образования Шлиссельбургское городское поселение Кировского муниципального района Ленинградской области"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41 154,0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06782"/>
              </p:ext>
            </p:extLst>
          </p:nvPr>
        </p:nvGraphicFramePr>
        <p:xfrm>
          <a:off x="822325" y="3374609"/>
          <a:ext cx="756609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9915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Муниципальная программа "Развитие жилищно-коммунального и дорожного хозяйства в муниципальном образовании Шлиссельбургское городское поселение Кировского муниципального района Ленинградской области"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58 846,5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"Развитие и поддержка малого и среднего предпринимательства в муниципальном образовании Шлиссельбургское городское поселение Кировского муниципального района Ленинградской области"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Муниципальная программа "Развитие части территории муниципальном образовании Шлиссельбургское городское поселение Кировского муниципального района Ленинградской области"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2 215,4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470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5"/>
            <a:ext cx="7543800" cy="216023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СОЦИАЛЬНО ЗНАЧИМЫЕ ПРОЕКТЫ НА 2025ГОД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318436"/>
              </p:ext>
            </p:extLst>
          </p:nvPr>
        </p:nvGraphicFramePr>
        <p:xfrm>
          <a:off x="250825" y="404813"/>
          <a:ext cx="8642350" cy="59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193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tx1"/>
                </a:solidFill>
              </a:rPr>
              <a:t>Спасибо за 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ru-RU" sz="6400" dirty="0">
                <a:solidFill>
                  <a:schemeClr val="tx1"/>
                </a:solidFill>
              </a:rPr>
              <a:t>Адрес: 187320 Ленинградская область, Кировский район,  </a:t>
            </a:r>
            <a:endParaRPr lang="ru-RU" sz="6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г</a:t>
            </a:r>
            <a:r>
              <a:rPr lang="ru-RU" sz="6400" dirty="0">
                <a:solidFill>
                  <a:schemeClr val="tx1"/>
                </a:solidFill>
              </a:rPr>
              <a:t>. Шлиссельбург, </a:t>
            </a:r>
            <a:r>
              <a:rPr lang="ru-RU" sz="6400" dirty="0" smtClean="0">
                <a:solidFill>
                  <a:schemeClr val="tx1"/>
                </a:solidFill>
              </a:rPr>
              <a:t>ул</a:t>
            </a:r>
            <a:r>
              <a:rPr lang="ru-RU" sz="6400" dirty="0">
                <a:solidFill>
                  <a:schemeClr val="tx1"/>
                </a:solidFill>
              </a:rPr>
              <a:t>. Жука, д. 5</a:t>
            </a:r>
          </a:p>
          <a:p>
            <a:pPr algn="ctr"/>
            <a:endParaRPr lang="ru-RU" sz="6400" dirty="0">
              <a:solidFill>
                <a:schemeClr val="tx1"/>
              </a:solidFill>
            </a:endParaRPr>
          </a:p>
          <a:p>
            <a:pPr algn="ctr"/>
            <a:r>
              <a:rPr lang="ru-RU" sz="6400" dirty="0">
                <a:solidFill>
                  <a:schemeClr val="tx1"/>
                </a:solidFill>
              </a:rPr>
              <a:t>E-</a:t>
            </a:r>
            <a:r>
              <a:rPr lang="ru-RU" sz="6400" dirty="0" err="1">
                <a:solidFill>
                  <a:schemeClr val="tx1"/>
                </a:solidFill>
              </a:rPr>
              <a:t>mail</a:t>
            </a:r>
            <a:r>
              <a:rPr lang="ru-RU" sz="6400" dirty="0">
                <a:solidFill>
                  <a:schemeClr val="tx1"/>
                </a:solidFill>
              </a:rPr>
              <a:t>: </a:t>
            </a:r>
            <a:r>
              <a:rPr lang="en-US" sz="6400" dirty="0" err="1">
                <a:solidFill>
                  <a:schemeClr val="tx1"/>
                </a:solidFill>
              </a:rPr>
              <a:t>amosgp@yandex</a:t>
            </a:r>
            <a:r>
              <a:rPr lang="ru-RU" sz="6400" dirty="0">
                <a:solidFill>
                  <a:schemeClr val="tx1"/>
                </a:solidFill>
              </a:rPr>
              <a:t>.</a:t>
            </a:r>
            <a:r>
              <a:rPr lang="ru-RU" sz="6400" dirty="0" err="1">
                <a:solidFill>
                  <a:schemeClr val="tx1"/>
                </a:solidFill>
              </a:rPr>
              <a:t>ru</a:t>
            </a:r>
            <a:endParaRPr lang="ru-RU" sz="6400" dirty="0">
              <a:solidFill>
                <a:schemeClr val="tx1"/>
              </a:solidFill>
            </a:endParaRPr>
          </a:p>
          <a:p>
            <a:pPr algn="ctr"/>
            <a:endParaRPr lang="ru-RU" sz="6400" dirty="0">
              <a:solidFill>
                <a:schemeClr val="tx1"/>
              </a:solidFill>
            </a:endParaRPr>
          </a:p>
          <a:p>
            <a:pPr algn="ctr"/>
            <a:r>
              <a:rPr lang="ru-RU" sz="6400" dirty="0">
                <a:solidFill>
                  <a:schemeClr val="tx1"/>
                </a:solidFill>
              </a:rPr>
              <a:t>Телефон: 8 (813-</a:t>
            </a:r>
            <a:r>
              <a:rPr lang="en-US" sz="6400" dirty="0">
                <a:solidFill>
                  <a:schemeClr val="tx1"/>
                </a:solidFill>
              </a:rPr>
              <a:t>62</a:t>
            </a:r>
            <a:r>
              <a:rPr lang="ru-RU" sz="6400" dirty="0">
                <a:solidFill>
                  <a:schemeClr val="tx1"/>
                </a:solidFill>
              </a:rPr>
              <a:t>) </a:t>
            </a:r>
            <a:r>
              <a:rPr lang="en-US" sz="6400" dirty="0">
                <a:solidFill>
                  <a:schemeClr val="tx1"/>
                </a:solidFill>
              </a:rPr>
              <a:t>77</a:t>
            </a:r>
            <a:r>
              <a:rPr lang="ru-RU" sz="6400" dirty="0">
                <a:solidFill>
                  <a:schemeClr val="tx1"/>
                </a:solidFill>
              </a:rPr>
              <a:t>-7</a:t>
            </a:r>
            <a:r>
              <a:rPr lang="en-US" sz="6400" dirty="0">
                <a:solidFill>
                  <a:schemeClr val="tx1"/>
                </a:solidFill>
              </a:rPr>
              <a:t>52</a:t>
            </a:r>
            <a:endParaRPr lang="ru-RU" sz="6400" dirty="0">
              <a:solidFill>
                <a:schemeClr val="tx1"/>
              </a:solidFill>
            </a:endParaRPr>
          </a:p>
          <a:p>
            <a:pPr algn="ctr"/>
            <a:endParaRPr lang="ru-RU" sz="6400" dirty="0">
              <a:solidFill>
                <a:schemeClr val="tx1"/>
              </a:solidFill>
            </a:endParaRPr>
          </a:p>
          <a:p>
            <a:pPr algn="ctr"/>
            <a:r>
              <a:rPr lang="ru-RU" sz="6400" dirty="0">
                <a:solidFill>
                  <a:schemeClr val="tx1"/>
                </a:solidFill>
              </a:rPr>
              <a:t>График работы:  с 9-00 до 18-00 обед с 13-00 до 14-00 </a:t>
            </a:r>
            <a:endParaRPr lang="ru-RU" sz="6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6400" dirty="0" smtClean="0">
                <a:solidFill>
                  <a:schemeClr val="tx1"/>
                </a:solidFill>
              </a:rPr>
              <a:t>    выходные</a:t>
            </a:r>
            <a:r>
              <a:rPr lang="ru-RU" sz="6400" dirty="0">
                <a:solidFill>
                  <a:schemeClr val="tx1"/>
                </a:solidFill>
              </a:rPr>
              <a:t>: суббота, воскресенье</a:t>
            </a:r>
          </a:p>
          <a:p>
            <a:pPr algn="ctr"/>
            <a:endParaRPr lang="ru-RU" sz="6400" dirty="0">
              <a:solidFill>
                <a:schemeClr val="tx1"/>
              </a:solidFill>
            </a:endParaRPr>
          </a:p>
          <a:p>
            <a:pPr algn="ctr"/>
            <a:r>
              <a:rPr lang="ru-RU" sz="6400" dirty="0">
                <a:solidFill>
                  <a:schemeClr val="tx1"/>
                </a:solidFill>
              </a:rPr>
              <a:t>Информация размещается на официальном сайте </a:t>
            </a:r>
            <a:r>
              <a:rPr lang="en-US" sz="6400" dirty="0">
                <a:solidFill>
                  <a:schemeClr val="tx1"/>
                </a:solidFill>
              </a:rPr>
              <a:t>www. </a:t>
            </a:r>
            <a:r>
              <a:rPr lang="en-US" sz="6400" dirty="0" smtClean="0">
                <a:solidFill>
                  <a:schemeClr val="tx1"/>
                </a:solidFill>
              </a:rPr>
              <a:t>admshlisselburg.ru</a:t>
            </a:r>
            <a:endParaRPr lang="ru-RU" sz="6400" dirty="0" smtClean="0">
              <a:solidFill>
                <a:schemeClr val="tx1"/>
              </a:solidFill>
            </a:endParaRPr>
          </a:p>
          <a:p>
            <a:pPr algn="ctr"/>
            <a:endParaRPr lang="en-US" sz="6400" dirty="0">
              <a:solidFill>
                <a:schemeClr val="tx1"/>
              </a:solidFill>
            </a:endParaRPr>
          </a:p>
          <a:p>
            <a:pPr algn="ctr"/>
            <a:r>
              <a:rPr lang="en-US" sz="6400" dirty="0">
                <a:solidFill>
                  <a:schemeClr val="tx1"/>
                </a:solidFill>
              </a:rPr>
              <a:t>vk.com/</a:t>
            </a:r>
            <a:r>
              <a:rPr lang="en-US" sz="6400" dirty="0" err="1">
                <a:solidFill>
                  <a:schemeClr val="tx1"/>
                </a:solidFill>
              </a:rPr>
              <a:t>myshlisselburgofficial</a:t>
            </a:r>
            <a:endParaRPr lang="ru-RU" sz="6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ШЛИССЕЛЬБУРГСКОЕ ГОРОДСКОЕ ПОСЕЛЕНИЕ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17063"/>
            <a:ext cx="8784976" cy="5092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680" y="332656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  <a:p>
            <a:pPr algn="ctr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Город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 (в переводе с немецкого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Schlüsselburg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«ключ-город») является одним из древнейших городов в Ленинградской области.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Датой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основания считается основание крепости на Ореховом острове в истоке Невы князем Юрием Даниловичем, внуком Александра Невского – 1323 года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2023 году Город Шлиссельбург отметит 700-летие.</a:t>
            </a:r>
          </a:p>
          <a:p>
            <a:pPr algn="ctr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муниципального образования</a:t>
            </a:r>
          </a:p>
          <a:p>
            <a:pPr algn="ct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Муниципальное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Шлиссельбургское городское поселение Кировского муниципального района Ленинградской области (далее МО, ГП, Шлиссельбургское ГП, МО Город Шлиссельбург) расположено в северо-западной части Кировского муниципального района. На севере городское поселение граничит с Ладожским озером, на востоке – с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Синявинским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ГП, на юге – с Кировским ГП, на западе –  по реке Нева с Всеволожским муниципальным районом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Город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Шлиссельбург является административным центром и единственным населенным пунктом, входящим с состав МО, расстояние до Санкт-Петербурга составляет 50 км.</a:t>
            </a:r>
          </a:p>
        </p:txBody>
      </p:sp>
    </p:spTree>
    <p:extLst>
      <p:ext uri="{BB962C8B-B14F-4D97-AF65-F5344CB8AC3E}">
        <p14:creationId xmlns:p14="http://schemas.microsoft.com/office/powerpoint/2010/main" val="6771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" indent="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МО Город Шлиссельбург составляет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374,6 га. </a:t>
            </a:r>
          </a:p>
          <a:p>
            <a:pPr marL="64008" indent="0" algn="just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МО Город Шлиссельбург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3 садоводческих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некоммерческих товарищества: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СНТ «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Шлиссельбуржец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количество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170, площадь территории – 90,6 га, расположено в районе 4–5 км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Староладожского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СНТ «Волна»: количество участков – 246, площадь территории – 17,5 га, расположено в районе 4 км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Староладожского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канала;</a:t>
            </a:r>
          </a:p>
          <a:p>
            <a:pPr algn="just"/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СНТ «Орешек»: количество участков – 440, площадь территории – 32,1 га, расположено в районе 5 км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Староладожского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канала.</a:t>
            </a:r>
          </a:p>
          <a:p>
            <a:pPr marL="64008" indent="0" algn="just"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постоянного населения – 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13 850 чел.</a:t>
            </a:r>
          </a:p>
          <a:p>
            <a:pPr marL="64008" indent="0" algn="just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автодорог общего пользования местного значения – 34,7 км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6" cy="44012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000" dirty="0" smtClean="0"/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Администрации во время бюджетного года и показать их формы возможного взаимодействия с Администрацией по вопросам расходования общественных финансов.</a:t>
            </a:r>
          </a:p>
          <a:p>
            <a:pPr algn="just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предназначен для раскрытия информации о бюджете в простой и доступной для граждан форме. 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Слайды раскрывают основные аспекты бюджетного процесса в муниципальном образовании Шлиссельбургское городское поселение, содержат сведения об основных параметрах бюджета, структуре доходов и расходов местного бюджета.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785786" y="428604"/>
            <a:ext cx="571504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739946"/>
              </p:ext>
            </p:extLst>
          </p:nvPr>
        </p:nvGraphicFramePr>
        <p:xfrm>
          <a:off x="1" y="2"/>
          <a:ext cx="9143998" cy="66666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27828"/>
                <a:gridCol w="1412487"/>
                <a:gridCol w="1338146"/>
                <a:gridCol w="1263805"/>
                <a:gridCol w="1301732"/>
              </a:tblGrid>
              <a:tr h="58523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Доходы и безвозмездные поступления в бюджет МО Шлиссельбургское городское поселение                   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Кировского муниципального района Ленинградской области на 2025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2027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гг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Наименование доходного источника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2027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% от общей суммы доходов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на 2025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7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</a:rPr>
                        <a:t>Налоговые доходы, всего в т.ч.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92 339,0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95 278,1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97 779,8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40,6%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0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Налог на доходы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57 599,3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58 297,3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59 488,0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25,3%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8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Налог на имущество физических лиц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10 500,0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10 600,0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10 800,0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4,6%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89413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Акцизы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2 633,9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2 775,0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2 886,0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3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Земельный налог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21 600,0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23 600,0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24 600,0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9,6%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8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Единый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сельскохяйственный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налог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5,8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0,0%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8759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пошлина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2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</a:rPr>
                        <a:t>Неналоговые доходы всего, в т.ч.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91 368,6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37 717,1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44 156,0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40,1%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21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Доходы, получаемые 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виде аренды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7 000,0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7 800,0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8 700,0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3,1%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49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Прочие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доходы от использования имущества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3 200,0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3 400,0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3 600,0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1,4%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5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Доходы от реализации имущества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29 000,0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12,7%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7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Доходы от продажи земельных участков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52 168,6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26 517,1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31 856,0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22,9%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2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Всего налоговые и неналоговые доходы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</a:rPr>
                        <a:t>183 709,1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</a:rPr>
                        <a:t>132 996,7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</a:rPr>
                        <a:t>141 937,3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</a:rPr>
                        <a:t>80,7%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2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43 951,6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27 532,6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24 063,8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</a:rPr>
                        <a:t>19,3%</a:t>
                      </a:r>
                      <a:endParaRPr lang="ru-RU" sz="1600" b="1" i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5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</a:rPr>
                        <a:t>227 660,7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</a:rPr>
                        <a:t>160 529,3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smtClean="0">
                          <a:solidFill>
                            <a:schemeClr val="tx1"/>
                          </a:solidFill>
                        </a:rPr>
                        <a:t>166 001,1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424829"/>
              </p:ext>
            </p:extLst>
          </p:nvPr>
        </p:nvGraphicFramePr>
        <p:xfrm>
          <a:off x="35496" y="1916832"/>
          <a:ext cx="5876404" cy="340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748007"/>
              </p:ext>
            </p:extLst>
          </p:nvPr>
        </p:nvGraphicFramePr>
        <p:xfrm>
          <a:off x="323528" y="116632"/>
          <a:ext cx="835292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Структура расходов МО Город Шлиссельбург на 2023 год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315370"/>
              </p:ext>
            </p:extLst>
          </p:nvPr>
        </p:nvGraphicFramePr>
        <p:xfrm>
          <a:off x="-1" y="4"/>
          <a:ext cx="9144000" cy="6309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1921"/>
                <a:gridCol w="1224136"/>
                <a:gridCol w="1224136"/>
                <a:gridCol w="1296144"/>
                <a:gridCol w="1547663"/>
              </a:tblGrid>
              <a:tr h="6154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Расходы МО Шлиссельбургское городское поселение </a:t>
                      </a:r>
                      <a:r>
                        <a:rPr lang="ru-RU" sz="1400" b="1" u="none" strike="noStrike" dirty="0" smtClean="0">
                          <a:effectLst/>
                        </a:rPr>
                        <a:t>                                                                                                      </a:t>
                      </a:r>
                      <a:r>
                        <a:rPr lang="ru-RU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Кировского </a:t>
                      </a:r>
                      <a:r>
                        <a:rPr lang="ru-RU" sz="1400" b="1" u="none" strike="noStrike" dirty="0">
                          <a:effectLst/>
                        </a:rPr>
                        <a:t>муниципального района Ленинградской области на 2025 - 2027 </a:t>
                      </a:r>
                      <a:r>
                        <a:rPr lang="ru-RU" sz="1400" b="1" u="none" strike="noStrike" dirty="0" err="1">
                          <a:effectLst/>
                        </a:rPr>
                        <a:t>гг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30">
                <a:tc gridSpan="5"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4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наименование расходов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2025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2026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2027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% от общей суммы расходов на 2025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общегосударственные расходы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54 904,3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42 236,5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44 472,8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25,8%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национальная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1 140,9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1 244,4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0,5%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5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1 699,2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235,9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0,8%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национальная экономика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18 666,0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6 856,8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10 811,9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8,8%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77 698,2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61 878,1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58 881,8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36,5%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охрана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403,2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0,2%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0,2%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культура и кинематография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42 037,0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35 806,9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35 806,9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19,8%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социальная политика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2 471,5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2 471,5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2 471,5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1,2%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физическая культура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6 709,2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3,2%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средства массовой информации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5 974,2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5 974,2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5 974,2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2,8%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02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600,0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условно утвержденные расходы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3 625,0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7 342,0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3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212 660,7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160 529,3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166 001,1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100,0%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9" marR="6049" marT="604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781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Структура расходов МО Город Шлиссельбург на 2025 г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434836"/>
              </p:ext>
            </p:extLst>
          </p:nvPr>
        </p:nvGraphicFramePr>
        <p:xfrm>
          <a:off x="179512" y="836712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098291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1772</TotalTime>
  <Words>1044</Words>
  <Application>Microsoft Office PowerPoint</Application>
  <PresentationFormat>Экран (4:3)</PresentationFormat>
  <Paragraphs>234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Ретро</vt:lpstr>
      <vt:lpstr> БЮДЖЕТ               НА 2025-2027гг  ДЛЯ ГРАЖДАН </vt:lpstr>
      <vt:lpstr>            ШЛИССЕЛЬБУРГСКОЕ ГОРОДСКОЕ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МО Город Шлиссельбург на 2025 г</vt:lpstr>
      <vt:lpstr>Презентация PowerPoint</vt:lpstr>
      <vt:lpstr>РАСХОДЫ БЮДЖЕТА В РАМКАХ МУНИЦИПАЛЬНЫХ ПРОГРАММ</vt:lpstr>
      <vt:lpstr>СОЦИАЛЬНО ЗНАЧИМЫЕ ПРОЕКТЫ НА 2025ГОД</vt:lpstr>
      <vt:lpstr>     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Владелец</dc:creator>
  <cp:lastModifiedBy>User</cp:lastModifiedBy>
  <cp:revision>226</cp:revision>
  <dcterms:created xsi:type="dcterms:W3CDTF">2021-08-26T14:42:04Z</dcterms:created>
  <dcterms:modified xsi:type="dcterms:W3CDTF">2025-03-10T12:47:41Z</dcterms:modified>
</cp:coreProperties>
</file>