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325" r:id="rId3"/>
    <p:sldId id="307" r:id="rId4"/>
    <p:sldId id="308" r:id="rId5"/>
    <p:sldId id="309" r:id="rId6"/>
    <p:sldId id="293" r:id="rId7"/>
    <p:sldId id="313" r:id="rId8"/>
    <p:sldId id="314" r:id="rId9"/>
    <p:sldId id="316" r:id="rId10"/>
    <p:sldId id="298" r:id="rId11"/>
    <p:sldId id="312" r:id="rId12"/>
    <p:sldId id="294" r:id="rId13"/>
    <p:sldId id="317" r:id="rId14"/>
    <p:sldId id="270" r:id="rId15"/>
    <p:sldId id="296" r:id="rId16"/>
    <p:sldId id="271" r:id="rId17"/>
    <p:sldId id="319" r:id="rId18"/>
    <p:sldId id="321" r:id="rId19"/>
    <p:sldId id="322" r:id="rId20"/>
    <p:sldId id="323" r:id="rId21"/>
    <p:sldId id="324" r:id="rId22"/>
    <p:sldId id="290" r:id="rId23"/>
    <p:sldId id="310" r:id="rId24"/>
    <p:sldId id="311" r:id="rId25"/>
    <p:sldId id="320" r:id="rId26"/>
    <p:sldId id="306" r:id="rId27"/>
    <p:sldId id="318" r:id="rId28"/>
    <p:sldId id="304" r:id="rId29"/>
    <p:sldId id="277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120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доля доходов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доходов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5075446650249802E-4"/>
                  <c:y val="-1.0954597539296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00711397561791E-2"/>
                  <c:y val="-3.38475430307812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60530609349507"/>
                  <c:y val="-7.09736085990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Лист1!$B$2:$B$4</c:f>
              <c:numCache>
                <c:formatCode>General</c:formatCode>
                <c:ptCount val="3"/>
                <c:pt idx="0">
                  <c:v>9.9</c:v>
                </c:pt>
                <c:pt idx="1">
                  <c:v>3.2</c:v>
                </c:pt>
                <c:pt idx="2">
                  <c:v>86.9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1"/>
                </a:solidFill>
              </a:rPr>
              <a:t>доля расходов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</c:v>
                </c:pt>
              </c:strCache>
            </c:strRef>
          </c:tx>
          <c:explosion val="15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8,5</c:v>
                </c:pt>
                <c:pt idx="1">
                  <c:v>национальная оборона 0,1</c:v>
                </c:pt>
                <c:pt idx="2">
                  <c:v>национальная экономика 9,5</c:v>
                </c:pt>
                <c:pt idx="3">
                  <c:v>жилищно-коммунальное хозяйство 69,8</c:v>
                </c:pt>
                <c:pt idx="4">
                  <c:v>культура и кинематография 4,1</c:v>
                </c:pt>
                <c:pt idx="5">
                  <c:v>социальная политика 0,2</c:v>
                </c:pt>
                <c:pt idx="6">
                  <c:v>физическая культура и спорт 7,2</c:v>
                </c:pt>
                <c:pt idx="7">
                  <c:v>средства массовой информации 0,6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8.5</c:v>
                </c:pt>
                <c:pt idx="1">
                  <c:v>0.1</c:v>
                </c:pt>
                <c:pt idx="2">
                  <c:v>9.5</c:v>
                </c:pt>
                <c:pt idx="3">
                  <c:v>69.8</c:v>
                </c:pt>
                <c:pt idx="4">
                  <c:v>4.0999999999999996</c:v>
                </c:pt>
                <c:pt idx="5">
                  <c:v>0.2</c:v>
                </c:pt>
                <c:pt idx="6">
                  <c:v>7.2</c:v>
                </c:pt>
                <c:pt idx="7">
                  <c:v>0.6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86279988095818"/>
          <c:y val="2.5360414390669803E-2"/>
          <c:w val="0.3396012889285695"/>
          <c:h val="0.974639585609330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6FAA9-AA12-4872-957A-443D0BF2510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FB8F84-1A89-4FB2-B204-ED9DC24F69FC}">
      <dgm:prSet phldrT="[Текст]"/>
      <dgm:spPr/>
      <dgm:t>
        <a:bodyPr/>
        <a:lstStyle/>
        <a:p>
          <a:r>
            <a:rPr lang="ru-RU" dirty="0" smtClean="0"/>
            <a:t>Налоговые доходы 82 105,4</a:t>
          </a:r>
          <a:endParaRPr lang="ru-RU" dirty="0"/>
        </a:p>
      </dgm:t>
    </dgm:pt>
    <dgm:pt modelId="{CB0AE041-D2D4-4993-9C4B-DD74BAEAEA8B}" type="parTrans" cxnId="{67905DC1-9488-4ACB-8AF1-9526218AA7C5}">
      <dgm:prSet/>
      <dgm:spPr/>
      <dgm:t>
        <a:bodyPr/>
        <a:lstStyle/>
        <a:p>
          <a:endParaRPr lang="ru-RU"/>
        </a:p>
      </dgm:t>
    </dgm:pt>
    <dgm:pt modelId="{5EE492B5-99A5-44BA-9755-8E8D45D148EA}" type="sibTrans" cxnId="{67905DC1-9488-4ACB-8AF1-9526218AA7C5}">
      <dgm:prSet/>
      <dgm:spPr/>
      <dgm:t>
        <a:bodyPr/>
        <a:lstStyle/>
        <a:p>
          <a:endParaRPr lang="ru-RU"/>
        </a:p>
      </dgm:t>
    </dgm:pt>
    <dgm:pt modelId="{842D5A48-0ABC-482F-A4FC-392D0E94F835}">
      <dgm:prSet phldrT="[Текст]"/>
      <dgm:spPr/>
      <dgm:t>
        <a:bodyPr/>
        <a:lstStyle/>
        <a:p>
          <a:r>
            <a:rPr lang="ru-RU" dirty="0" smtClean="0"/>
            <a:t>Неналоговые доходы 26 617,9</a:t>
          </a:r>
          <a:endParaRPr lang="ru-RU" dirty="0"/>
        </a:p>
      </dgm:t>
    </dgm:pt>
    <dgm:pt modelId="{0465909F-C80A-47FC-9024-18A45257A209}" type="parTrans" cxnId="{BCCEBC11-CF36-46ED-8232-8DE4F870752D}">
      <dgm:prSet/>
      <dgm:spPr/>
      <dgm:t>
        <a:bodyPr/>
        <a:lstStyle/>
        <a:p>
          <a:endParaRPr lang="ru-RU"/>
        </a:p>
      </dgm:t>
    </dgm:pt>
    <dgm:pt modelId="{D50006E4-85E9-42E0-9868-A399F1149B67}" type="sibTrans" cxnId="{BCCEBC11-CF36-46ED-8232-8DE4F870752D}">
      <dgm:prSet/>
      <dgm:spPr/>
      <dgm:t>
        <a:bodyPr/>
        <a:lstStyle/>
        <a:p>
          <a:endParaRPr lang="ru-RU"/>
        </a:p>
      </dgm:t>
    </dgm:pt>
    <dgm:pt modelId="{69FD00D5-ACB3-42A9-83F6-C5A876E53236}">
      <dgm:prSet phldrT="[Текст]"/>
      <dgm:spPr/>
      <dgm:t>
        <a:bodyPr/>
        <a:lstStyle/>
        <a:p>
          <a:r>
            <a:rPr lang="ru-RU" dirty="0" smtClean="0"/>
            <a:t>Безвозмездные поступления 720 914,7</a:t>
          </a:r>
          <a:endParaRPr lang="ru-RU" dirty="0"/>
        </a:p>
      </dgm:t>
    </dgm:pt>
    <dgm:pt modelId="{ADE0F056-A85D-45B9-93F3-302D8F4D0A23}" type="parTrans" cxnId="{F33D3F97-215D-4964-A3D9-FC4A2E9DF85D}">
      <dgm:prSet/>
      <dgm:spPr/>
      <dgm:t>
        <a:bodyPr/>
        <a:lstStyle/>
        <a:p>
          <a:endParaRPr lang="ru-RU"/>
        </a:p>
      </dgm:t>
    </dgm:pt>
    <dgm:pt modelId="{320965C8-FF8F-44CC-957E-5FFF014D6623}" type="sibTrans" cxnId="{F33D3F97-215D-4964-A3D9-FC4A2E9DF85D}">
      <dgm:prSet/>
      <dgm:spPr/>
      <dgm:t>
        <a:bodyPr/>
        <a:lstStyle/>
        <a:p>
          <a:endParaRPr lang="ru-RU"/>
        </a:p>
      </dgm:t>
    </dgm:pt>
    <dgm:pt modelId="{6F39F103-4924-4FD2-8206-C30F6579F5AB}" type="pres">
      <dgm:prSet presAssocID="{32E6FAA9-AA12-4872-957A-443D0BF251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ECFCF-3EAE-4230-B517-6EC304BCD87C}" type="pres">
      <dgm:prSet presAssocID="{F6FB8F84-1A89-4FB2-B204-ED9DC24F69FC}" presName="parentLin" presStyleCnt="0"/>
      <dgm:spPr/>
    </dgm:pt>
    <dgm:pt modelId="{7477D0F8-B1EC-432C-97C7-878203AD1F16}" type="pres">
      <dgm:prSet presAssocID="{F6FB8F84-1A89-4FB2-B204-ED9DC24F69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E6E43B-8F83-490F-A38B-BFF148BA72B4}" type="pres">
      <dgm:prSet presAssocID="{F6FB8F84-1A89-4FB2-B204-ED9DC24F69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99ED3-9FFB-45BF-B285-34D4129F42C5}" type="pres">
      <dgm:prSet presAssocID="{F6FB8F84-1A89-4FB2-B204-ED9DC24F69FC}" presName="negativeSpace" presStyleCnt="0"/>
      <dgm:spPr/>
    </dgm:pt>
    <dgm:pt modelId="{12721DBF-5529-4E5F-88FE-8EF3A8B69E29}" type="pres">
      <dgm:prSet presAssocID="{F6FB8F84-1A89-4FB2-B204-ED9DC24F69FC}" presName="childText" presStyleLbl="conFgAcc1" presStyleIdx="0" presStyleCnt="3">
        <dgm:presLayoutVars>
          <dgm:bulletEnabled val="1"/>
        </dgm:presLayoutVars>
      </dgm:prSet>
      <dgm:spPr/>
    </dgm:pt>
    <dgm:pt modelId="{2B0DC5EE-3598-40BB-AF61-DE85C7FAD57E}" type="pres">
      <dgm:prSet presAssocID="{5EE492B5-99A5-44BA-9755-8E8D45D148EA}" presName="spaceBetweenRectangles" presStyleCnt="0"/>
      <dgm:spPr/>
    </dgm:pt>
    <dgm:pt modelId="{0784F7BF-1ED9-47B3-8828-0CFA41A0D143}" type="pres">
      <dgm:prSet presAssocID="{842D5A48-0ABC-482F-A4FC-392D0E94F835}" presName="parentLin" presStyleCnt="0"/>
      <dgm:spPr/>
    </dgm:pt>
    <dgm:pt modelId="{9E770D59-C171-43E3-B79B-B9F07379E90A}" type="pres">
      <dgm:prSet presAssocID="{842D5A48-0ABC-482F-A4FC-392D0E94F83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65DDF2-136C-43C5-AA9D-AFA1B8CC560C}" type="pres">
      <dgm:prSet presAssocID="{842D5A48-0ABC-482F-A4FC-392D0E94F8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BD864-19E9-4782-903E-CD6B628668FF}" type="pres">
      <dgm:prSet presAssocID="{842D5A48-0ABC-482F-A4FC-392D0E94F835}" presName="negativeSpace" presStyleCnt="0"/>
      <dgm:spPr/>
    </dgm:pt>
    <dgm:pt modelId="{12836C04-684A-4120-98B7-10979D84661E}" type="pres">
      <dgm:prSet presAssocID="{842D5A48-0ABC-482F-A4FC-392D0E94F835}" presName="childText" presStyleLbl="conFgAcc1" presStyleIdx="1" presStyleCnt="3">
        <dgm:presLayoutVars>
          <dgm:bulletEnabled val="1"/>
        </dgm:presLayoutVars>
      </dgm:prSet>
      <dgm:spPr/>
    </dgm:pt>
    <dgm:pt modelId="{EBA34AEF-EFE8-4E27-968B-B444B9506C64}" type="pres">
      <dgm:prSet presAssocID="{D50006E4-85E9-42E0-9868-A399F1149B67}" presName="spaceBetweenRectangles" presStyleCnt="0"/>
      <dgm:spPr/>
    </dgm:pt>
    <dgm:pt modelId="{1AB57278-FD39-4F97-85BC-E7A7392DA1B6}" type="pres">
      <dgm:prSet presAssocID="{69FD00D5-ACB3-42A9-83F6-C5A876E53236}" presName="parentLin" presStyleCnt="0"/>
      <dgm:spPr/>
    </dgm:pt>
    <dgm:pt modelId="{4DEB2014-3D52-4833-A9E1-80E99B27E571}" type="pres">
      <dgm:prSet presAssocID="{69FD00D5-ACB3-42A9-83F6-C5A876E532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D5E3BA-BEF2-47ED-8933-30EDF1CD1F9B}" type="pres">
      <dgm:prSet presAssocID="{69FD00D5-ACB3-42A9-83F6-C5A876E532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0B0DD-4C8D-4AE3-A992-1E619F25BBFE}" type="pres">
      <dgm:prSet presAssocID="{69FD00D5-ACB3-42A9-83F6-C5A876E53236}" presName="negativeSpace" presStyleCnt="0"/>
      <dgm:spPr/>
    </dgm:pt>
    <dgm:pt modelId="{63D89656-2691-475A-B335-6AB0BAF6E78C}" type="pres">
      <dgm:prSet presAssocID="{69FD00D5-ACB3-42A9-83F6-C5A876E532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33D3F97-215D-4964-A3D9-FC4A2E9DF85D}" srcId="{32E6FAA9-AA12-4872-957A-443D0BF25106}" destId="{69FD00D5-ACB3-42A9-83F6-C5A876E53236}" srcOrd="2" destOrd="0" parTransId="{ADE0F056-A85D-45B9-93F3-302D8F4D0A23}" sibTransId="{320965C8-FF8F-44CC-957E-5FFF014D6623}"/>
    <dgm:cxn modelId="{ACDD0927-10D8-4D3A-8EA3-14E0CCE6935C}" type="presOf" srcId="{69FD00D5-ACB3-42A9-83F6-C5A876E53236}" destId="{51D5E3BA-BEF2-47ED-8933-30EDF1CD1F9B}" srcOrd="1" destOrd="0" presId="urn:microsoft.com/office/officeart/2005/8/layout/list1"/>
    <dgm:cxn modelId="{10BF0B23-5E14-49A6-B9CB-013090F9687E}" type="presOf" srcId="{32E6FAA9-AA12-4872-957A-443D0BF25106}" destId="{6F39F103-4924-4FD2-8206-C30F6579F5AB}" srcOrd="0" destOrd="0" presId="urn:microsoft.com/office/officeart/2005/8/layout/list1"/>
    <dgm:cxn modelId="{C59378CE-77AF-4C7A-8517-2254108C59C8}" type="presOf" srcId="{F6FB8F84-1A89-4FB2-B204-ED9DC24F69FC}" destId="{7477D0F8-B1EC-432C-97C7-878203AD1F16}" srcOrd="0" destOrd="0" presId="urn:microsoft.com/office/officeart/2005/8/layout/list1"/>
    <dgm:cxn modelId="{5D9126FC-5B9C-4199-B6B2-F3BCDD4DC299}" type="presOf" srcId="{69FD00D5-ACB3-42A9-83F6-C5A876E53236}" destId="{4DEB2014-3D52-4833-A9E1-80E99B27E571}" srcOrd="0" destOrd="0" presId="urn:microsoft.com/office/officeart/2005/8/layout/list1"/>
    <dgm:cxn modelId="{67905DC1-9488-4ACB-8AF1-9526218AA7C5}" srcId="{32E6FAA9-AA12-4872-957A-443D0BF25106}" destId="{F6FB8F84-1A89-4FB2-B204-ED9DC24F69FC}" srcOrd="0" destOrd="0" parTransId="{CB0AE041-D2D4-4993-9C4B-DD74BAEAEA8B}" sibTransId="{5EE492B5-99A5-44BA-9755-8E8D45D148EA}"/>
    <dgm:cxn modelId="{4601905A-7977-48A0-A8EE-EE74A753761E}" type="presOf" srcId="{842D5A48-0ABC-482F-A4FC-392D0E94F835}" destId="{2D65DDF2-136C-43C5-AA9D-AFA1B8CC560C}" srcOrd="1" destOrd="0" presId="urn:microsoft.com/office/officeart/2005/8/layout/list1"/>
    <dgm:cxn modelId="{A15AF79B-1282-4D52-946E-04550A17745C}" type="presOf" srcId="{842D5A48-0ABC-482F-A4FC-392D0E94F835}" destId="{9E770D59-C171-43E3-B79B-B9F07379E90A}" srcOrd="0" destOrd="0" presId="urn:microsoft.com/office/officeart/2005/8/layout/list1"/>
    <dgm:cxn modelId="{BCCEBC11-CF36-46ED-8232-8DE4F870752D}" srcId="{32E6FAA9-AA12-4872-957A-443D0BF25106}" destId="{842D5A48-0ABC-482F-A4FC-392D0E94F835}" srcOrd="1" destOrd="0" parTransId="{0465909F-C80A-47FC-9024-18A45257A209}" sibTransId="{D50006E4-85E9-42E0-9868-A399F1149B67}"/>
    <dgm:cxn modelId="{1CFEF2CF-BEDA-41C5-8308-E35B1FF5C6E5}" type="presOf" srcId="{F6FB8F84-1A89-4FB2-B204-ED9DC24F69FC}" destId="{0AE6E43B-8F83-490F-A38B-BFF148BA72B4}" srcOrd="1" destOrd="0" presId="urn:microsoft.com/office/officeart/2005/8/layout/list1"/>
    <dgm:cxn modelId="{233988E5-0536-4387-BF7D-BD05D7B492D8}" type="presParOf" srcId="{6F39F103-4924-4FD2-8206-C30F6579F5AB}" destId="{613ECFCF-3EAE-4230-B517-6EC304BCD87C}" srcOrd="0" destOrd="0" presId="urn:microsoft.com/office/officeart/2005/8/layout/list1"/>
    <dgm:cxn modelId="{2D9CC713-2FB0-4037-95BE-C34E69C31E06}" type="presParOf" srcId="{613ECFCF-3EAE-4230-B517-6EC304BCD87C}" destId="{7477D0F8-B1EC-432C-97C7-878203AD1F16}" srcOrd="0" destOrd="0" presId="urn:microsoft.com/office/officeart/2005/8/layout/list1"/>
    <dgm:cxn modelId="{C354CB40-F272-4B85-B962-F6979744A19B}" type="presParOf" srcId="{613ECFCF-3EAE-4230-B517-6EC304BCD87C}" destId="{0AE6E43B-8F83-490F-A38B-BFF148BA72B4}" srcOrd="1" destOrd="0" presId="urn:microsoft.com/office/officeart/2005/8/layout/list1"/>
    <dgm:cxn modelId="{DD3B082F-3A9D-4D8D-B36D-8741B7CFB4A7}" type="presParOf" srcId="{6F39F103-4924-4FD2-8206-C30F6579F5AB}" destId="{2A899ED3-9FFB-45BF-B285-34D4129F42C5}" srcOrd="1" destOrd="0" presId="urn:microsoft.com/office/officeart/2005/8/layout/list1"/>
    <dgm:cxn modelId="{A765E75A-9EBA-4EB7-A95E-4CB2426617FC}" type="presParOf" srcId="{6F39F103-4924-4FD2-8206-C30F6579F5AB}" destId="{12721DBF-5529-4E5F-88FE-8EF3A8B69E29}" srcOrd="2" destOrd="0" presId="urn:microsoft.com/office/officeart/2005/8/layout/list1"/>
    <dgm:cxn modelId="{491C76F1-6A23-42C8-A8AC-BB430A4E720F}" type="presParOf" srcId="{6F39F103-4924-4FD2-8206-C30F6579F5AB}" destId="{2B0DC5EE-3598-40BB-AF61-DE85C7FAD57E}" srcOrd="3" destOrd="0" presId="urn:microsoft.com/office/officeart/2005/8/layout/list1"/>
    <dgm:cxn modelId="{03FFF2F5-D8B3-4A2D-AED8-BBFD75C7ADD5}" type="presParOf" srcId="{6F39F103-4924-4FD2-8206-C30F6579F5AB}" destId="{0784F7BF-1ED9-47B3-8828-0CFA41A0D143}" srcOrd="4" destOrd="0" presId="urn:microsoft.com/office/officeart/2005/8/layout/list1"/>
    <dgm:cxn modelId="{4F4F500A-0430-49E5-9A39-3468936C5EDC}" type="presParOf" srcId="{0784F7BF-1ED9-47B3-8828-0CFA41A0D143}" destId="{9E770D59-C171-43E3-B79B-B9F07379E90A}" srcOrd="0" destOrd="0" presId="urn:microsoft.com/office/officeart/2005/8/layout/list1"/>
    <dgm:cxn modelId="{007486DD-ADEA-49A4-BD9E-2742D2B04046}" type="presParOf" srcId="{0784F7BF-1ED9-47B3-8828-0CFA41A0D143}" destId="{2D65DDF2-136C-43C5-AA9D-AFA1B8CC560C}" srcOrd="1" destOrd="0" presId="urn:microsoft.com/office/officeart/2005/8/layout/list1"/>
    <dgm:cxn modelId="{D9F3031D-18A9-4B29-91C0-17B9F309AB3A}" type="presParOf" srcId="{6F39F103-4924-4FD2-8206-C30F6579F5AB}" destId="{739BD864-19E9-4782-903E-CD6B628668FF}" srcOrd="5" destOrd="0" presId="urn:microsoft.com/office/officeart/2005/8/layout/list1"/>
    <dgm:cxn modelId="{D424ED23-0AC1-4F0A-A43C-0708BCA13EDA}" type="presParOf" srcId="{6F39F103-4924-4FD2-8206-C30F6579F5AB}" destId="{12836C04-684A-4120-98B7-10979D84661E}" srcOrd="6" destOrd="0" presId="urn:microsoft.com/office/officeart/2005/8/layout/list1"/>
    <dgm:cxn modelId="{5E4CEB33-2A46-4E73-BFF9-05A5A81BF057}" type="presParOf" srcId="{6F39F103-4924-4FD2-8206-C30F6579F5AB}" destId="{EBA34AEF-EFE8-4E27-968B-B444B9506C64}" srcOrd="7" destOrd="0" presId="urn:microsoft.com/office/officeart/2005/8/layout/list1"/>
    <dgm:cxn modelId="{47C6FDD2-DC6F-4D1E-9AC2-9D05D40CE2DF}" type="presParOf" srcId="{6F39F103-4924-4FD2-8206-C30F6579F5AB}" destId="{1AB57278-FD39-4F97-85BC-E7A7392DA1B6}" srcOrd="8" destOrd="0" presId="urn:microsoft.com/office/officeart/2005/8/layout/list1"/>
    <dgm:cxn modelId="{E19E2C8B-10C5-4463-A69D-E7A890DCA60F}" type="presParOf" srcId="{1AB57278-FD39-4F97-85BC-E7A7392DA1B6}" destId="{4DEB2014-3D52-4833-A9E1-80E99B27E571}" srcOrd="0" destOrd="0" presId="urn:microsoft.com/office/officeart/2005/8/layout/list1"/>
    <dgm:cxn modelId="{F0EB575F-5810-43DE-8974-A661D28F0AD7}" type="presParOf" srcId="{1AB57278-FD39-4F97-85BC-E7A7392DA1B6}" destId="{51D5E3BA-BEF2-47ED-8933-30EDF1CD1F9B}" srcOrd="1" destOrd="0" presId="urn:microsoft.com/office/officeart/2005/8/layout/list1"/>
    <dgm:cxn modelId="{B8B60D23-DC24-4FD5-978D-554F37D887CB}" type="presParOf" srcId="{6F39F103-4924-4FD2-8206-C30F6579F5AB}" destId="{1720B0DD-4C8D-4AE3-A992-1E619F25BBFE}" srcOrd="9" destOrd="0" presId="urn:microsoft.com/office/officeart/2005/8/layout/list1"/>
    <dgm:cxn modelId="{34AFE4B8-C504-49D4-AD0D-614F41FF239A}" type="presParOf" srcId="{6F39F103-4924-4FD2-8206-C30F6579F5AB}" destId="{63D89656-2691-475A-B335-6AB0BAF6E78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5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58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045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48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2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7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2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BD754A-2CB8-4C4E-8D03-D2CB2E2D7031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CCB01B-3E1E-4785-833A-948E39355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65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6;&#1083;&#1080;&#1089;&#1089;&#1077;&#1083;&#1100;&#1073;&#1091;&#1088;&#1075;.047.&#1088;&#1092;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405" y="290557"/>
            <a:ext cx="9980438" cy="3243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Шлиссельбургское городское поселение             Кировского муниципального района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7" y="468416"/>
            <a:ext cx="857250" cy="9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1109" y="112144"/>
            <a:ext cx="98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за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46665"/>
              </p:ext>
            </p:extLst>
          </p:nvPr>
        </p:nvGraphicFramePr>
        <p:xfrm>
          <a:off x="379563" y="487110"/>
          <a:ext cx="11533517" cy="6325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3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1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5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Источник 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Уточненный бюджет на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  (</a:t>
                      </a:r>
                      <a:r>
                        <a:rPr lang="ru-RU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b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2023 год (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131 694,4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108 723,3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81 169,3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82 105,4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46 151,4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48 850,0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1 789,4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2 281,4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127,5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11 012,4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12 544,8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113,9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Земельный налог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22 209,5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18 422,7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82,9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НЕНАЛОГОВЫЕ ДОХОДЫ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50 525,1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26 617,9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52,7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СОБСТВЕННОСТИ, в </a:t>
                      </a:r>
                      <a:r>
                        <a:rPr lang="ru-RU" sz="1000" b="1" i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.: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9 148,7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8 529,0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93,2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Доходы, получаемые в виде арендной </a:t>
                      </a:r>
                      <a:r>
                        <a:rPr lang="ru-RU" sz="900" u="none" strike="noStrike" dirty="0" smtClean="0">
                          <a:effectLst/>
                        </a:rPr>
                        <a:t>либо иной платы за передачу в возмездное пользование государственного и муниципального имущества,      </a:t>
                      </a:r>
                    </a:p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из них: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7 567,5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7 099,0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29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межселенных территорий муниципальных районов, а также средства от продажи права на заключение договоров аренды указанных земельных участков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7 500,0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6 768,8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931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 на заключение договоров аренды указанных земельных участков (за исключением земельных участков бюджетных и автономных учреждений</a:t>
                      </a:r>
                      <a:endParaRPr lang="ru-RU" sz="9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384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муниципальных районов (за исключением земельных участков муниципальных бюджетных и автономных учреждений)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Доходы от сдачи в аренду имущества, составляющего казну муниципальных районов (за исключением земельных участков)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67,5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80,3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119,0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1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Прочие доходы от использования 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2 242,9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89,7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8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ОТ ОКАЗАНИЯ ПЛАТНЫХ УСЛУГ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3 000,0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3 195,4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106,5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 ОТ ПРОДАЖИ МАТЕРИАЛЬНЫХ И НЕМАТЕРИАЛЬНЫХ </a:t>
                      </a:r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АКТИВОВ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37 251,5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13 945,5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37,4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45,0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-24,3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160,0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158,3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98,9</a:t>
                      </a:r>
                      <a:endParaRPr lang="ru-RU" sz="10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ПОСТУПЛЕНИЯ, в 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761 302,8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720 914,7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Дотация на выравнивание уровня бюджетной обеспеченности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62 247,1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38 555,3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Субсидии из </a:t>
                      </a:r>
                      <a:r>
                        <a:rPr lang="ru-RU" sz="900" u="none" strike="noStrike" dirty="0" err="1">
                          <a:effectLst/>
                        </a:rPr>
                        <a:t>обл.бюджета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542 335,4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525 956,1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80,1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Субвенции из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обл.бюджета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950,7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950,7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безвозмездные поступления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Межбюджетные трансферты 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155 769,6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155 769,6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830,3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43109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-2 932,3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286" marR="3286" marT="3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/>
                </a:tc>
              </a:tr>
              <a:tr h="13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892 997,2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829 638,0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86" marR="3286" marT="328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5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Исполнение доходной части бюджета за 2023 год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/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доходная часть бюджета утверждена на 2023 год в сумме 892 997,2 </a:t>
            </a:r>
            <a:r>
              <a:rPr lang="ru-RU" sz="14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исполнение бюджетных назначений на 2023 года в сумме 829 638,0 </a:t>
            </a:r>
            <a:r>
              <a:rPr lang="ru-RU" sz="14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</a:rPr>
              <a:t>.,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что составляет 92,8 % от утвержденных доходов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8710150"/>
              </p:ext>
            </p:extLst>
          </p:nvPr>
        </p:nvGraphicFramePr>
        <p:xfrm>
          <a:off x="684213" y="685800"/>
          <a:ext cx="4937125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2483122"/>
              </p:ext>
            </p:extLst>
          </p:nvPr>
        </p:nvGraphicFramePr>
        <p:xfrm>
          <a:off x="5808663" y="685800"/>
          <a:ext cx="493395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4548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202" y="74400"/>
            <a:ext cx="1157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расходной части бюджета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010263"/>
              </p:ext>
            </p:extLst>
          </p:nvPr>
        </p:nvGraphicFramePr>
        <p:xfrm>
          <a:off x="526211" y="828453"/>
          <a:ext cx="10817526" cy="48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8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80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0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75 073,8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72 078,0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81 717,2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80 424,9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623 635,8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591 085,5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38 699,8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34 510,1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3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79 222,1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61 220,6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МАССОВОЙ ИНФОРМАЦИИ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4 801,7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4 801,7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</a:tr>
              <a:tr h="2024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906 455,2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847 154,2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0" marR="6244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08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4212" y="5264209"/>
            <a:ext cx="8534400" cy="1358782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Исполнение </a:t>
            </a:r>
            <a:r>
              <a:rPr lang="ru-RU" sz="1400" b="1" dirty="0" smtClean="0">
                <a:solidFill>
                  <a:prstClr val="black"/>
                </a:solidFill>
              </a:rPr>
              <a:t>расходной </a:t>
            </a:r>
            <a:r>
              <a:rPr lang="ru-RU" sz="1400" b="1" dirty="0">
                <a:solidFill>
                  <a:prstClr val="black"/>
                </a:solidFill>
              </a:rPr>
              <a:t>части бюджета за 2023 год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расходная </a:t>
            </a:r>
            <a:r>
              <a:rPr lang="ru-RU" sz="1400" b="1" dirty="0">
                <a:solidFill>
                  <a:prstClr val="black"/>
                </a:solidFill>
              </a:rPr>
              <a:t>часть бюджета утверждена на 2023 год в сумме </a:t>
            </a:r>
            <a:r>
              <a:rPr lang="ru-RU" sz="1400" b="1" dirty="0" smtClean="0">
                <a:solidFill>
                  <a:prstClr val="black"/>
                </a:solidFill>
              </a:rPr>
              <a:t>906 455,2 </a:t>
            </a:r>
            <a:r>
              <a:rPr lang="ru-RU" sz="14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1400" b="1" dirty="0">
                <a:solidFill>
                  <a:prstClr val="black"/>
                </a:solidFill>
              </a:rPr>
              <a:t>.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исполнение бюджетных назначений на 2023 года в сумме </a:t>
            </a:r>
            <a:r>
              <a:rPr lang="ru-RU" sz="1400" b="1" dirty="0" smtClean="0">
                <a:solidFill>
                  <a:prstClr val="black"/>
                </a:solidFill>
              </a:rPr>
              <a:t>847 154,2 </a:t>
            </a:r>
            <a:r>
              <a:rPr lang="ru-RU" sz="14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1400" b="1" dirty="0">
                <a:solidFill>
                  <a:prstClr val="black"/>
                </a:solidFill>
              </a:rPr>
              <a:t>.,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что составляет </a:t>
            </a:r>
            <a:r>
              <a:rPr lang="ru-RU" sz="1400" b="1" dirty="0" smtClean="0">
                <a:solidFill>
                  <a:prstClr val="black"/>
                </a:solidFill>
              </a:rPr>
              <a:t>93,5 </a:t>
            </a:r>
            <a:r>
              <a:rPr lang="ru-RU" sz="1400" b="1" dirty="0">
                <a:solidFill>
                  <a:prstClr val="black"/>
                </a:solidFill>
              </a:rPr>
              <a:t>% от утвержденных </a:t>
            </a:r>
            <a:r>
              <a:rPr lang="ru-RU" sz="1400" b="1" dirty="0" smtClean="0">
                <a:solidFill>
                  <a:prstClr val="black"/>
                </a:solidFill>
              </a:rPr>
              <a:t>расходов</a:t>
            </a: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0092621"/>
              </p:ext>
            </p:extLst>
          </p:nvPr>
        </p:nvGraphicFramePr>
        <p:xfrm>
          <a:off x="572569" y="2532"/>
          <a:ext cx="11246264" cy="487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37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9574" y="282011"/>
            <a:ext cx="637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6182" y="959544"/>
            <a:ext cx="972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общегосударственные расходы исполнены за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72 078,0 тыс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обеспечение деятельности и содержание администрации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на содержание муниципального имущества и проведение кадастровых работ, на целевую подготовку специалистов бюджетной сферы, на реализацию прочих мероприятий органов местного самоуправления.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6370"/>
              </p:ext>
            </p:extLst>
          </p:nvPr>
        </p:nvGraphicFramePr>
        <p:xfrm>
          <a:off x="586597" y="2726109"/>
          <a:ext cx="11153955" cy="3226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8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8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6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4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3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точненный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на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2023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75 073,8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72 078,0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1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(представительных)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 МО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28 485,2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26 452,6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876 8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2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41 304,1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6" y="1093862"/>
            <a:ext cx="1075256" cy="11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98166"/>
              </p:ext>
            </p:extLst>
          </p:nvPr>
        </p:nvGraphicFramePr>
        <p:xfrm>
          <a:off x="414068" y="3958729"/>
          <a:ext cx="11233850" cy="1469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8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9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2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35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0200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943,7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0203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34242" y="48599"/>
            <a:ext cx="678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4049" y="534166"/>
            <a:ext cx="2982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943,7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943,7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4049" y="2025354"/>
            <a:ext cx="5292696" cy="136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4049" y="1365164"/>
            <a:ext cx="485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11" name="Рисунок 10" descr="https://upload-1ea6d5d5724ca2cef6f86e49c4cece1e.hb.bizmrg.com/iblock/f8f/f8f1f51007c227a7e48c879bb2009433/8e2c9eb124ed24f46648178818ebaa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8" y="632389"/>
            <a:ext cx="4918508" cy="26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5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86" y="79555"/>
            <a:ext cx="985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75086"/>
              </p:ext>
            </p:extLst>
          </p:nvPr>
        </p:nvGraphicFramePr>
        <p:xfrm>
          <a:off x="477078" y="616546"/>
          <a:ext cx="11211339" cy="1426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81 717,2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80 424,9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80 222,1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79 029,9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1 495,1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1 395,0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16" y="2210813"/>
            <a:ext cx="5334462" cy="49381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62871"/>
              </p:ext>
            </p:extLst>
          </p:nvPr>
        </p:nvGraphicFramePr>
        <p:xfrm>
          <a:off x="477079" y="2704633"/>
          <a:ext cx="11211338" cy="21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581"/>
                <a:gridCol w="1803162"/>
                <a:gridCol w="1495514"/>
                <a:gridCol w="1878409"/>
                <a:gridCol w="1349672"/>
              </a:tblGrid>
              <a:tr h="608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2023 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6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623 635,8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591 085,5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426 783,2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405 890,6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  <a:tr h="256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3 408,6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  <a:tr h="256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165 808,4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158 898,4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  <a:tr h="256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0505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26 435,6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22 887,9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29" marR="24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89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1" y="685799"/>
            <a:ext cx="4674001" cy="792623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2023 г началось строительство многоквартирного дома для переселения граждан из аварийного жилья. Администрация в рамках контрактов приобрела 160 квартир. Строительство будет окончено в 2024 году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85801"/>
            <a:ext cx="6135331" cy="5270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 плане 385 045,5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Израсходовано 385 045,5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17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536559" cy="1507067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2023 году были обустроены 2 дворовые территории по адресам: ул. Кирова, д.2, </a:t>
            </a:r>
            <a:r>
              <a:rPr lang="ru-RU" sz="1200" b="1" dirty="0" err="1" smtClean="0">
                <a:solidFill>
                  <a:schemeClr val="bg1"/>
                </a:solidFill>
              </a:rPr>
              <a:t>Малоневский</a:t>
            </a:r>
            <a:r>
              <a:rPr lang="ru-RU" sz="1200" b="1" dirty="0" smtClean="0">
                <a:solidFill>
                  <a:schemeClr val="bg1"/>
                </a:solidFill>
              </a:rPr>
              <a:t> канал, д.10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при плане на эти мероприятия в19 015,8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израсходовано 19 015,8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/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А также </a:t>
            </a:r>
            <a:r>
              <a:rPr lang="ru-RU" sz="1200" b="1" dirty="0">
                <a:solidFill>
                  <a:schemeClr val="bg1"/>
                </a:solidFill>
              </a:rPr>
              <a:t>в рамках Реализация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</a:t>
            </a:r>
            <a:r>
              <a:rPr lang="ru-RU" sz="1200" b="1" dirty="0" smtClean="0">
                <a:solidFill>
                  <a:schemeClr val="bg1"/>
                </a:solidFill>
              </a:rPr>
              <a:t>области"  была обустроена территория по адресу: </a:t>
            </a:r>
            <a:r>
              <a:rPr lang="ru-RU" sz="1200" b="1" dirty="0" err="1" smtClean="0">
                <a:solidFill>
                  <a:schemeClr val="bg1"/>
                </a:solidFill>
              </a:rPr>
              <a:t>Малоневский</a:t>
            </a:r>
            <a:r>
              <a:rPr lang="ru-RU" sz="1200" b="1" dirty="0" smtClean="0">
                <a:solidFill>
                  <a:schemeClr val="bg1"/>
                </a:solidFill>
              </a:rPr>
              <a:t> канал, д.14 на сумму 2 308,8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04603"/>
            <a:ext cx="4937125" cy="277713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106004"/>
            <a:ext cx="4933950" cy="2774330"/>
          </a:xfrm>
        </p:spPr>
      </p:pic>
    </p:spTree>
    <p:extLst>
      <p:ext uri="{BB962C8B-B14F-4D97-AF65-F5344CB8AC3E}">
        <p14:creationId xmlns:p14="http://schemas.microsoft.com/office/powerpoint/2010/main" val="9085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031905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рамках Реализации мероприятия, направленного </a:t>
            </a:r>
            <a:r>
              <a:rPr lang="ru-RU" sz="1200" b="1" dirty="0">
                <a:solidFill>
                  <a:schemeClr val="bg1"/>
                </a:solidFill>
              </a:rPr>
              <a:t>на повышение качества городской </a:t>
            </a:r>
            <a:r>
              <a:rPr lang="ru-RU" sz="1200" b="1" dirty="0" smtClean="0">
                <a:solidFill>
                  <a:schemeClr val="bg1"/>
                </a:solidFill>
              </a:rPr>
              <a:t>среды было произведено благоустройство территории Красная площадь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5800"/>
            <a:ext cx="5943600" cy="488454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плановых показателей 17 949,1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 израсходовано 17 949,1 </a:t>
            </a:r>
            <a:r>
              <a:rPr lang="ru-RU" sz="1200" b="1" dirty="0" err="1" smtClean="0">
                <a:solidFill>
                  <a:schemeClr val="bg1"/>
                </a:solidFill>
              </a:rPr>
              <a:t>тыс</a:t>
            </a:r>
            <a:r>
              <a:rPr lang="ru-RU" sz="1200" b="1" dirty="0" smtClean="0">
                <a:solidFill>
                  <a:schemeClr val="bg1"/>
                </a:solidFill>
              </a:rPr>
              <a:t> 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6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Исполнение бюджета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 МО Шлиссельбургское городское поселение             Кировского муниципального района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Ленинградской области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 за 2023 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217" y="685800"/>
            <a:ext cx="7356391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749893"/>
          </a:xfrm>
        </p:spPr>
        <p:txBody>
          <a:bodyPr>
            <a:normAutofit fontScale="90000"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В рамках </a:t>
            </a:r>
            <a:r>
              <a:rPr lang="ru-RU" sz="1200" b="1" dirty="0" smtClean="0">
                <a:solidFill>
                  <a:prstClr val="black"/>
                </a:solidFill>
              </a:rPr>
              <a:t>Реализации программы </a:t>
            </a:r>
            <a:r>
              <a:rPr lang="ru-RU" sz="1200" b="1" dirty="0">
                <a:solidFill>
                  <a:prstClr val="black"/>
                </a:solidFill>
              </a:rPr>
              <a:t>формирования современной городской </a:t>
            </a:r>
            <a:r>
              <a:rPr lang="ru-RU" sz="1200" b="1" dirty="0" smtClean="0">
                <a:solidFill>
                  <a:prstClr val="black"/>
                </a:solidFill>
              </a:rPr>
              <a:t>среды было </a:t>
            </a:r>
            <a:r>
              <a:rPr lang="ru-RU" sz="1200" b="1" dirty="0">
                <a:solidFill>
                  <a:prstClr val="black"/>
                </a:solidFill>
              </a:rPr>
              <a:t>произведено благоустройство территории </a:t>
            </a:r>
            <a:r>
              <a:rPr lang="ru-RU" sz="1200" b="1" dirty="0" smtClean="0">
                <a:solidFill>
                  <a:prstClr val="black"/>
                </a:solidFill>
              </a:rPr>
              <a:t>комсомольского парка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0" y="615297"/>
            <a:ext cx="4296125" cy="4530743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buClr>
                <a:prstClr val="white"/>
              </a:buClr>
            </a:pPr>
            <a:r>
              <a:rPr lang="ru-RU" sz="1200" b="1" dirty="0">
                <a:solidFill>
                  <a:prstClr val="black"/>
                </a:solidFill>
              </a:rPr>
              <a:t>Из плановых показателей </a:t>
            </a:r>
            <a:r>
              <a:rPr lang="ru-RU" sz="1200" b="1" dirty="0" smtClean="0">
                <a:solidFill>
                  <a:prstClr val="black"/>
                </a:solidFill>
              </a:rPr>
              <a:t>19 780,2 </a:t>
            </a:r>
            <a:r>
              <a:rPr lang="ru-RU" sz="12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1200" b="1" dirty="0">
                <a:solidFill>
                  <a:prstClr val="black"/>
                </a:solidFill>
              </a:rPr>
              <a:t>. израсходовано </a:t>
            </a:r>
            <a:r>
              <a:rPr lang="ru-RU" sz="1200" b="1" dirty="0" smtClean="0">
                <a:solidFill>
                  <a:prstClr val="black"/>
                </a:solidFill>
              </a:rPr>
              <a:t>19 780,2 </a:t>
            </a:r>
            <a:r>
              <a:rPr lang="ru-RU" sz="1200" b="1" dirty="0" err="1" smtClean="0">
                <a:solidFill>
                  <a:prstClr val="black"/>
                </a:solidFill>
              </a:rPr>
              <a:t>тыс</a:t>
            </a: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>
                <a:solidFill>
                  <a:prstClr val="black"/>
                </a:solidFill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48823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рамках Создания </a:t>
            </a:r>
            <a:r>
              <a:rPr lang="ru-RU" sz="1200" b="1" dirty="0">
                <a:solidFill>
                  <a:schemeClr val="bg1"/>
                </a:solidFill>
              </a:rPr>
              <a:t>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</a:t>
            </a:r>
            <a:r>
              <a:rPr lang="ru-RU" sz="1200" b="1" dirty="0" smtClean="0">
                <a:solidFill>
                  <a:schemeClr val="bg1"/>
                </a:solidFill>
              </a:rPr>
              <a:t>среды была благоустроена территория бульвара и часть парка </a:t>
            </a:r>
            <a:r>
              <a:rPr lang="ru-RU" sz="1200" b="1" dirty="0" err="1" smtClean="0">
                <a:solidFill>
                  <a:schemeClr val="bg1"/>
                </a:solidFill>
              </a:rPr>
              <a:t>гагарина</a:t>
            </a:r>
            <a:r>
              <a:rPr lang="ru-RU" sz="1200" b="1" dirty="0" smtClean="0">
                <a:solidFill>
                  <a:schemeClr val="bg1"/>
                </a:solidFill>
              </a:rPr>
              <a:t/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на сумму 91 539,6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85800"/>
            <a:ext cx="4819650" cy="36147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685800"/>
            <a:ext cx="4933950" cy="3614738"/>
          </a:xfrm>
        </p:spPr>
      </p:pic>
    </p:spTree>
    <p:extLst>
      <p:ext uri="{BB962C8B-B14F-4D97-AF65-F5344CB8AC3E}">
        <p14:creationId xmlns:p14="http://schemas.microsoft.com/office/powerpoint/2010/main" val="375133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35530"/>
              </p:ext>
            </p:extLst>
          </p:nvPr>
        </p:nvGraphicFramePr>
        <p:xfrm>
          <a:off x="555477" y="461665"/>
          <a:ext cx="11075347" cy="1439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4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1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4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6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5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2023г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7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38 699,8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34 510,1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38 035,2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33 933,0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кинематографии</a:t>
                      </a:r>
                    </a:p>
                    <a:p>
                      <a:pPr algn="l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664,6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577,1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8467" y="-34183"/>
            <a:ext cx="860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КИНЕМАТОГРАФИЯ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477" y="20275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89,2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38 699,8 тыс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34 510,1 тыс.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216276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24881"/>
              </p:ext>
            </p:extLst>
          </p:nvPr>
        </p:nvGraphicFramePr>
        <p:xfrm>
          <a:off x="684213" y="871667"/>
          <a:ext cx="11075347" cy="1210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4370"/>
                <a:gridCol w="1811708"/>
                <a:gridCol w="1444239"/>
                <a:gridCol w="1572427"/>
                <a:gridCol w="1512603"/>
              </a:tblGrid>
              <a:tr h="464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2023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3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3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9568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782" y="233791"/>
            <a:ext cx="3401863" cy="4938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6811" y="24016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при плане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2 061,1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израсходовано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1 897,7 тыс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</p:spTree>
    <p:extLst>
      <p:ext uri="{BB962C8B-B14F-4D97-AF65-F5344CB8AC3E}">
        <p14:creationId xmlns:p14="http://schemas.microsoft.com/office/powerpoint/2010/main" val="367272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408" y="0"/>
            <a:ext cx="8534400" cy="1507067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18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ФИЗИЧЕСКАЯ КУЛЬТУРА И СПОРТ</a:t>
            </a:r>
            <a:br>
              <a:rPr lang="ru-RU" sz="1800" b="1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850705"/>
              </p:ext>
            </p:extLst>
          </p:nvPr>
        </p:nvGraphicFramePr>
        <p:xfrm>
          <a:off x="684213" y="803304"/>
          <a:ext cx="11091892" cy="1164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640"/>
                <a:gridCol w="1807316"/>
                <a:gridCol w="1538060"/>
                <a:gridCol w="1947037"/>
                <a:gridCol w="1730839"/>
              </a:tblGrid>
              <a:tr h="582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1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   культура и спорт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79 222,1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61 220,6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79 222,1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812" y="2121302"/>
            <a:ext cx="3703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на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77,3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79 222,1 тыс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61 220,6 тыс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pic>
        <p:nvPicPr>
          <p:cNvPr id="6" name="Picture 3" descr="C:\Users\admin\Desktop\фото Шлиссельбург\WhatsApp Image 2023-02-15 at 09.21.1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5"/>
          <a:stretch/>
        </p:blipFill>
        <p:spPr bwMode="auto">
          <a:xfrm>
            <a:off x="5050563" y="2583191"/>
            <a:ext cx="6725539" cy="39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12" y="3418318"/>
            <a:ext cx="4386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Город Шлиссельбург в 2021-2023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участником Государственной программы Ленинградской области "Развитие физической культуры и спорта в Ленинградской области" (Подпрограмма "Развитие спортивной инфраструктуры Ленинградской области"), согласно которой на территории МО Город Шлиссельбург   выполняются  мероприятия по капитальному ремонту стадиона по адресу: г. Шлиссельбург, ул. Октябрьская, д.2.  Работы, начатые в 2021 году, планируются к завершению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</p:txBody>
      </p:sp>
    </p:spTree>
    <p:extLst>
      <p:ext uri="{BB962C8B-B14F-4D97-AF65-F5344CB8AC3E}">
        <p14:creationId xmlns:p14="http://schemas.microsoft.com/office/powerpoint/2010/main" val="4094923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На реконструкцию стадиона в 2023 году было запланировано 79 129,1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израсходовано 61 198,6 </a:t>
            </a:r>
            <a:r>
              <a:rPr lang="ru-RU" sz="12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" y="687229"/>
            <a:ext cx="4817225" cy="36118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</p:spPr>
      </p:pic>
    </p:spTree>
    <p:extLst>
      <p:ext uri="{BB962C8B-B14F-4D97-AF65-F5344CB8AC3E}">
        <p14:creationId xmlns:p14="http://schemas.microsoft.com/office/powerpoint/2010/main" val="2232085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927" y="102550"/>
            <a:ext cx="11340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35552"/>
              </p:ext>
            </p:extLst>
          </p:nvPr>
        </p:nvGraphicFramePr>
        <p:xfrm>
          <a:off x="367470" y="572568"/>
          <a:ext cx="11220626" cy="1384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4530"/>
                <a:gridCol w="2102265"/>
                <a:gridCol w="1640679"/>
                <a:gridCol w="1498921"/>
                <a:gridCol w="1774231"/>
              </a:tblGrid>
              <a:tr h="80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раздела/подраздела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(план)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сполнено 2023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6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7470" y="2888670"/>
            <a:ext cx="56914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израсходованы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в целях финансового обеспечения затрат в связи с производством периодических печатных изданий газеты «Невский исток» на 2023 год.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nevistok.ru/media/k2/items/cache/b42628f79a294675b36162209f86e045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61" y="4194783"/>
            <a:ext cx="531253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01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521294"/>
            <a:ext cx="10784244" cy="239282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Расходы бюджета в рамках муниципальных программ на 2023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58194"/>
              </p:ext>
            </p:extLst>
          </p:nvPr>
        </p:nvGraphicFramePr>
        <p:xfrm>
          <a:off x="452928" y="837488"/>
          <a:ext cx="11297540" cy="510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22"/>
                <a:gridCol w="6537532"/>
                <a:gridCol w="1521152"/>
                <a:gridCol w="1367327"/>
                <a:gridCol w="1307507"/>
              </a:tblGrid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Утверждено, </a:t>
                      </a:r>
                      <a:r>
                        <a:rPr lang="ru-RU" sz="1400" dirty="0" err="1" smtClean="0"/>
                        <a:t>тыс.руб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тыс.руб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 %</a:t>
                      </a:r>
                      <a:endParaRPr lang="ru-RU" sz="1400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"Развитие физической культуры и спорта на территории муниципального образования Шлиссельбургское городское поселение Кировского муниципального района Ленинградской области"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79 222,1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61 220,7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77,3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"Развитие культуры на территории муниципального образования Шлиссельбургское городское поселение Кировского муниципального района Ленинградской области"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38 035,2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33 932,9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89,2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"Развитие жилищно-коммунального и дорожного хозяйства в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526 973,9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496 779,0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94,3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"Развитие и поддержка малого и среднего предпринимательства в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"Формирование комфортной городской среды на территории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148 284,7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148 284,7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Муниципальная программа "Содействие участию населения в осуществлении местного самоуправления в иных формах на территории административного центра муниципального образования Шлиссельбургское городское поселение Кировского муниципального района Ленинградской области" 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2 308,8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2 308,8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6291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794 877,7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742 576,1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20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900" y="193020"/>
            <a:ext cx="376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430" y="863125"/>
            <a:ext cx="9451648" cy="36933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Адрес: </a:t>
            </a:r>
            <a:r>
              <a:rPr lang="ru-RU" dirty="0" smtClean="0"/>
              <a:t>187320 </a:t>
            </a:r>
            <a:r>
              <a:rPr lang="ru-RU" dirty="0"/>
              <a:t>Ленинградская область, </a:t>
            </a:r>
            <a:r>
              <a:rPr lang="ru-RU" dirty="0" smtClean="0"/>
              <a:t>Кировский район,  г. Шлиссельбург, </a:t>
            </a:r>
          </a:p>
          <a:p>
            <a:pPr algn="ctr"/>
            <a:r>
              <a:rPr lang="ru-RU" dirty="0" smtClean="0"/>
              <a:t>ул</a:t>
            </a:r>
            <a:r>
              <a:rPr lang="ru-RU" dirty="0"/>
              <a:t>. </a:t>
            </a:r>
            <a:r>
              <a:rPr lang="ru-RU" dirty="0" smtClean="0"/>
              <a:t>Жука, </a:t>
            </a:r>
            <a:r>
              <a:rPr lang="ru-RU" dirty="0"/>
              <a:t>д. </a:t>
            </a:r>
            <a:r>
              <a:rPr lang="ru-RU" dirty="0" smtClean="0"/>
              <a:t>5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 err="1" smtClean="0"/>
              <a:t>amosgp@yandex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Телефон: 8 (</a:t>
            </a:r>
            <a:r>
              <a:rPr lang="ru-RU" dirty="0" smtClean="0"/>
              <a:t>813-</a:t>
            </a:r>
            <a:r>
              <a:rPr lang="en-US" dirty="0" smtClean="0"/>
              <a:t>62</a:t>
            </a:r>
            <a:r>
              <a:rPr lang="ru-RU" dirty="0" smtClean="0"/>
              <a:t>) </a:t>
            </a:r>
            <a:r>
              <a:rPr lang="en-US" dirty="0" smtClean="0"/>
              <a:t>77</a:t>
            </a:r>
            <a:r>
              <a:rPr lang="ru-RU" dirty="0" smtClean="0"/>
              <a:t>-7</a:t>
            </a:r>
            <a:r>
              <a:rPr lang="en-US" dirty="0" smtClean="0"/>
              <a:t>52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График работы:  с 9-00 до 18-00 обед с 13-00 до 14-00 выходные: суббота, воскресенье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Информация </a:t>
            </a:r>
            <a:r>
              <a:rPr lang="ru-RU" dirty="0" smtClean="0"/>
              <a:t>размещается </a:t>
            </a:r>
            <a:r>
              <a:rPr lang="ru-RU" dirty="0"/>
              <a:t>на официальном сайте </a:t>
            </a:r>
            <a:r>
              <a:rPr lang="en-US" dirty="0"/>
              <a:t>www. </a:t>
            </a:r>
            <a:r>
              <a:rPr lang="en-US" dirty="0" smtClean="0"/>
              <a:t>admshlisselburg.ru</a:t>
            </a:r>
          </a:p>
          <a:p>
            <a:pPr algn="ctr"/>
            <a:r>
              <a:rPr lang="en-US" dirty="0" smtClean="0"/>
              <a:t>vk.com/</a:t>
            </a:r>
            <a:r>
              <a:rPr lang="en-US" dirty="0" err="1" smtClean="0"/>
              <a:t>myshlisselburgofficial</a:t>
            </a:r>
            <a:endParaRPr lang="ru-RU" dirty="0"/>
          </a:p>
        </p:txBody>
      </p:sp>
      <p:pic>
        <p:nvPicPr>
          <p:cNvPr id="7" name="Рисунок 6" descr="http://xn--90aeeloc0beax1c0c.047.xn--p1ai/img/047/logo8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0" y="771072"/>
            <a:ext cx="857250" cy="8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9" y="717847"/>
            <a:ext cx="8537248" cy="49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8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79" y="205100"/>
            <a:ext cx="11579550" cy="6469166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Город Шлиссельбург (в переводе с немецкого </a:t>
            </a:r>
            <a:r>
              <a:rPr 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Schlüsselburg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«ключ-город») является одним из древнейших городов в Ленинградской области.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Датой его основания считается основание крепости на Ореховом острове в истоке Невы князем Юрием Даниловичем, внуком Александра Невского – 1323 года.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2023 году Город Шлиссельбург </a:t>
            </a:r>
            <a:r>
              <a:rPr lang="ru-RU" sz="1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 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700-летие.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Муниципальное 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Синявинским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ГП, на юге – с Кировским ГП, на западе –  по реке Нева с Всеволожским муниципальным районом.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 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77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465" y="119642"/>
            <a:ext cx="11673555" cy="6588808"/>
          </a:xfrm>
        </p:spPr>
        <p:txBody>
          <a:bodyPr>
            <a:normAutofit/>
          </a:bodyPr>
          <a:lstStyle/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МО Город Шлиссельбург составляет    4 374,6 га. </a:t>
            </a:r>
          </a:p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Город Шлиссельбург расположены 3 садоводческих некоммерческих товарищества:</a:t>
            </a:r>
          </a:p>
          <a:p>
            <a:pPr marL="91440" lvl="0" indent="-9144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Шлиссельбуржец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количество участков – 1 170, площадь территории – 90,6 га, расположено в районе 4–5 км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marL="91440" lvl="0" indent="-9144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«Волна»: количество участков – 246, площадь территории – 17,5 га, расположено в районе 4 км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marL="91440" lvl="0" indent="-9144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«Орешек»: количество участков – 440, площадь территории – 32,1 га, расположено в районе 5 км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канала.</a:t>
            </a:r>
          </a:p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– 13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918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64008" lvl="0" indent="0" algn="just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автодорог общего пользования местного значения – 34,7 км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36" y="111095"/>
            <a:ext cx="11690647" cy="65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0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210" y="10798"/>
            <a:ext cx="1063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МО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Шлиссельбургское городское поселение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71508"/>
              </p:ext>
            </p:extLst>
          </p:nvPr>
        </p:nvGraphicFramePr>
        <p:xfrm>
          <a:off x="811850" y="1131519"/>
          <a:ext cx="10212225" cy="37331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33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3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 том числе: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892 997,2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829 638,0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(собственные)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131 694,4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108 723,3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безвозмездные, в том числе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761 302,8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720 914,7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21 319,3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21 319,3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906 455,2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847 154,2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/профицит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- 13 458,0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- 17 516,2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4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50206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 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7085012" y="1247686"/>
            <a:ext cx="4477448" cy="474671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Налоговые доходы составляют 9,9% от общих доходов и состоят из следующих поступлений: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НДФЛ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Акцизы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ЕСН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Налог на имущество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Земельный налог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4400537" cy="52770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Неналоговые 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13503"/>
            <a:ext cx="5943600" cy="35208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213503"/>
            <a:ext cx="4400536" cy="4780897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white"/>
              </a:buClr>
            </a:pPr>
            <a:r>
              <a:rPr lang="ru-RU" b="1" dirty="0" smtClean="0">
                <a:solidFill>
                  <a:schemeClr val="bg1"/>
                </a:solidFill>
              </a:rPr>
              <a:t>Неналоговые доходы составляют 3,2% </a:t>
            </a:r>
            <a:r>
              <a:rPr lang="ru-RU" b="1" dirty="0" smtClean="0">
                <a:solidFill>
                  <a:prstClr val="black"/>
                </a:solidFill>
              </a:rPr>
              <a:t>от </a:t>
            </a:r>
            <a:r>
              <a:rPr lang="ru-RU" b="1" dirty="0">
                <a:solidFill>
                  <a:prstClr val="black"/>
                </a:solidFill>
              </a:rPr>
              <a:t>общих доходов и состоят из следующих поступлений:</a:t>
            </a:r>
          </a:p>
          <a:p>
            <a:r>
              <a:rPr lang="ru-RU" b="1" dirty="0">
                <a:solidFill>
                  <a:schemeClr val="bg1"/>
                </a:solidFill>
              </a:rPr>
              <a:t> - Доходы, получаемые в виде арендной либо иной платы за передачу в возмездное пользование государственного и муниципального </a:t>
            </a:r>
            <a:r>
              <a:rPr lang="ru-RU" b="1" dirty="0" smtClean="0">
                <a:solidFill>
                  <a:schemeClr val="bg1"/>
                </a:solidFill>
              </a:rPr>
              <a:t>имущества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Прочие </a:t>
            </a:r>
            <a:r>
              <a:rPr lang="ru-RU" b="1" dirty="0">
                <a:solidFill>
                  <a:schemeClr val="bg1"/>
                </a:solidFill>
              </a:rPr>
              <a:t>поступления от использования имущества, находящегося в собственности городских </a:t>
            </a:r>
            <a:r>
              <a:rPr lang="ru-RU" b="1" dirty="0" smtClean="0">
                <a:solidFill>
                  <a:schemeClr val="bg1"/>
                </a:solidFill>
              </a:rPr>
              <a:t>поселений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- Прочие </a:t>
            </a:r>
            <a:r>
              <a:rPr lang="ru-RU" b="1" dirty="0">
                <a:solidFill>
                  <a:schemeClr val="bg1"/>
                </a:solidFill>
              </a:rPr>
              <a:t>доходы от оказания платных услуг (работ) получателями средств бюджетов городских </a:t>
            </a:r>
            <a:r>
              <a:rPr lang="ru-RU" b="1" dirty="0" smtClean="0">
                <a:solidFill>
                  <a:schemeClr val="bg1"/>
                </a:solidFill>
              </a:rPr>
              <a:t>поселений</a:t>
            </a:r>
          </a:p>
          <a:p>
            <a:r>
              <a:rPr lang="ru-RU" b="1" dirty="0">
                <a:solidFill>
                  <a:schemeClr val="bg1"/>
                </a:solidFill>
              </a:rPr>
              <a:t>- 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189776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33969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Безвозмездные поступления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085012" y="1102407"/>
            <a:ext cx="3657600" cy="3198659"/>
          </a:xfrm>
        </p:spPr>
        <p:txBody>
          <a:bodyPr/>
          <a:lstStyle/>
          <a:p>
            <a:pPr lvl="0">
              <a:buClr>
                <a:prstClr val="white"/>
              </a:buClr>
            </a:pPr>
            <a:r>
              <a:rPr lang="ru-RU" b="1" dirty="0" smtClean="0">
                <a:solidFill>
                  <a:prstClr val="black"/>
                </a:solidFill>
              </a:rPr>
              <a:t>Безвозмездные поступления составляют 86,9 % </a:t>
            </a:r>
            <a:r>
              <a:rPr lang="ru-RU" b="1" dirty="0">
                <a:solidFill>
                  <a:prstClr val="black"/>
                </a:solidFill>
              </a:rPr>
              <a:t>от общих доходов и состоят из следующих </a:t>
            </a:r>
            <a:r>
              <a:rPr lang="ru-RU" b="1" dirty="0" smtClean="0">
                <a:solidFill>
                  <a:prstClr val="black"/>
                </a:solidFill>
              </a:rPr>
              <a:t>поступлений</a:t>
            </a:r>
            <a:endParaRPr lang="ru-RU" sz="1400" b="1" cap="all" dirty="0" smtClean="0">
              <a:ln w="3175" cmpd="sng">
                <a:noFill/>
              </a:ln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ru-RU" sz="1400" b="1" cap="all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дотации</a:t>
            </a:r>
            <a:b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субсидии</a:t>
            </a:r>
            <a:b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субвенции</a:t>
            </a:r>
            <a:b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- иные межбюджетные трансферты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3835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3370</TotalTime>
  <Words>2060</Words>
  <Application>Microsoft Office PowerPoint</Application>
  <PresentationFormat>Широкоэкранный</PresentationFormat>
  <Paragraphs>514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Wingdings 3</vt:lpstr>
      <vt:lpstr>Сектор</vt:lpstr>
      <vt:lpstr>  бюджет для граждан   Исполнение бюджета  МО Шлиссельбургское городское поселение             Кировского муниципального района  Ленинградской области  за 2023 год</vt:lpstr>
      <vt:lpstr>Исполнение бюджета  МО Шлиссельбургское городское поселение             Кировского муниципального района  Ленинградской области 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</vt:lpstr>
      <vt:lpstr>Неналоговые доходы</vt:lpstr>
      <vt:lpstr>Безвозмездные поступления</vt:lpstr>
      <vt:lpstr>Презентация PowerPoint</vt:lpstr>
      <vt:lpstr>Исполнение доходной части бюджета за 2023 год  доходная часть бюджета утверждена на 2023 год в сумме 892 997,2 тыс.руб. исполнение бюджетных назначений на 2023 года в сумме 829 638,0 тыс.руб., что составляет 92,8 % от утвержденных доходов  </vt:lpstr>
      <vt:lpstr>Презентация PowerPoint</vt:lpstr>
      <vt:lpstr>Исполнение расходной части бюджета за 2023 год  расходная часть бюджета утверждена на 2023 год в сумме 906 455,2 тыс.руб. исполнение бюджетных назначений на 2023 года в сумме 847 154,2 тыс.руб., что составляет 93,5 % от утвержденных расходов </vt:lpstr>
      <vt:lpstr>Презентация PowerPoint</vt:lpstr>
      <vt:lpstr>Презентация PowerPoint</vt:lpstr>
      <vt:lpstr>Презентация PowerPoint</vt:lpstr>
      <vt:lpstr>В 2023 г началось строительство многоквартирного дома для переселения граждан из аварийного жилья. Администрация в рамках контрактов приобрела 160 квартир. Строительство будет окончено в 2024 году</vt:lpstr>
      <vt:lpstr>В 2023 году были обустроены 2 дворовые территории по адресам: ул. Кирова, д.2, Малоневский канал, д.10 при плане на эти мероприятия в19 015,8 тыс.руб. израсходовано 19 015,8 тыс.руб.  А также в рамках Реализация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области"  была обустроена территория по адресу: Малоневский канал, д.14 на сумму 2 308,8 тыс.руб.</vt:lpstr>
      <vt:lpstr>В рамках Реализации мероприятия, направленного на повышение качества городской среды было произведено благоустройство территории Красная площадь</vt:lpstr>
      <vt:lpstr>В рамках Реализации программы формирования современной городской среды было произведено благоустройство территории комсомольского парка</vt:lpstr>
      <vt:lpstr>В рамках Создания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была благоустроена территория бульвара и часть парка гагарина на сумму 91 539,6 тыс.руб.</vt:lpstr>
      <vt:lpstr>Презентация PowerPoint</vt:lpstr>
      <vt:lpstr>Презентация PowerPoint</vt:lpstr>
      <vt:lpstr>ФИЗИЧЕСКАЯ КУЛЬТУРА И СПОРТ </vt:lpstr>
      <vt:lpstr>На реконструкцию стадиона в 2023 году было запланировано 79 129,1 тыс.руб. израсходовано 61 198,6 тыс.руб.</vt:lpstr>
      <vt:lpstr>Презентация PowerPoint</vt:lpstr>
      <vt:lpstr>Расходы бюджета в рамках муниципальных программ на 2023 год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Ключникова</dc:creator>
  <cp:lastModifiedBy>User</cp:lastModifiedBy>
  <cp:revision>418</cp:revision>
  <cp:lastPrinted>2023-03-16T12:53:38Z</cp:lastPrinted>
  <dcterms:created xsi:type="dcterms:W3CDTF">2021-08-29T19:09:36Z</dcterms:created>
  <dcterms:modified xsi:type="dcterms:W3CDTF">2025-04-17T12:10:54Z</dcterms:modified>
</cp:coreProperties>
</file>