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2025 ГОД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dLbl>
              <c:idx val="0"/>
              <c:layout>
                <c:manualLayout>
                  <c:x val="0.11489898989898981"/>
                  <c:y val="-8.2083662194159551E-2"/>
                </c:manualLayout>
              </c:layout>
              <c:tx>
                <c:rich>
                  <a:bodyPr/>
                  <a:lstStyle/>
                  <a:p>
                    <a:fld id="{C67C3210-920D-46D8-BC3D-7CE1DCE19550}" type="VALUE">
                      <a:rPr lang="en-US" smtClean="0"/>
                      <a:pPr/>
                      <a:t>[ЗНАЧЕНИЕ]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-0.10606060606060608"/>
                  <c:y val="6.3141278610891874E-2"/>
                </c:manualLayout>
              </c:layout>
              <c:tx>
                <c:rich>
                  <a:bodyPr/>
                  <a:lstStyle/>
                  <a:p>
                    <a:fld id="{81D81901-87DA-43ED-9C8E-90BEBD8EBFF5}" type="VALUE">
                      <a:rPr lang="en-US" smtClean="0"/>
                      <a:pPr/>
                      <a:t>[ЗНАЧЕНИЕ]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-9.5959595959595981E-2"/>
                  <c:y val="-0.12943962115232838"/>
                </c:manualLayout>
              </c:layout>
              <c:tx>
                <c:rich>
                  <a:bodyPr/>
                  <a:lstStyle/>
                  <a:p>
                    <a:fld id="{270B3366-08B3-4689-B33C-6FD6C5881EB9}" type="VALUE">
                      <a:rPr lang="en-US" smtClean="0"/>
                      <a:pPr/>
                      <a:t>[ЗНАЧЕНИЕ]</a:t>
                    </a:fld>
                    <a:r>
                      <a:rPr lang="en-US" baseline="0" dirty="0" smtClean="0"/>
                      <a:t> 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0.52300000000000002</c:v>
                </c:pt>
                <c:pt idx="1">
                  <c:v>0.16300000000000001</c:v>
                </c:pt>
                <c:pt idx="2">
                  <c:v>0.314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5496957766642803"/>
          <c:y val="0.15345418839219679"/>
          <c:w val="0.23745466475781438"/>
          <c:h val="0.75893231578096931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2025 ГОД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dLbl>
              <c:idx val="0"/>
              <c:layout>
                <c:manualLayout>
                  <c:x val="7.0707070707070704E-2"/>
                  <c:y val="9.4711917916337693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8939393939393985E-2"/>
                  <c:y val="0.15469613259668508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6.5656565656565677E-2"/>
                  <c:y val="6.9455406471981063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4.924242424242424E-2"/>
                  <c:y val="-0.12312549329123917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2.5252525252525252E-2"/>
                  <c:y val="-0.16416732438831888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НДФЛ</c:v>
                </c:pt>
                <c:pt idx="1">
                  <c:v>Акцизы</c:v>
                </c:pt>
                <c:pt idx="2">
                  <c:v>Налог на имущество физических лиц</c:v>
                </c:pt>
                <c:pt idx="3">
                  <c:v>Земельный налог с организаций</c:v>
                </c:pt>
                <c:pt idx="4">
                  <c:v>Земельный налог с физических лиц</c:v>
                </c:pt>
              </c:strCache>
            </c:strRef>
          </c:cat>
          <c:val>
            <c:numRef>
              <c:f>Лист1!$B$2:$B$6</c:f>
              <c:numCache>
                <c:formatCode>0.0%</c:formatCode>
                <c:ptCount val="5"/>
                <c:pt idx="0">
                  <c:v>0.59099999999999997</c:v>
                </c:pt>
                <c:pt idx="1">
                  <c:v>3.2000000000000001E-2</c:v>
                </c:pt>
                <c:pt idx="2">
                  <c:v>0.14099999999999999</c:v>
                </c:pt>
                <c:pt idx="3">
                  <c:v>0.20699999999999999</c:v>
                </c:pt>
                <c:pt idx="4">
                  <c:v>3.7999999999999999E-2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312322039290543"/>
          <c:y val="0.12673299815423625"/>
          <c:w val="0.26119203849518813"/>
          <c:h val="0.84394533556233664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2025 ГОД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dLbl>
              <c:idx val="0"/>
              <c:layout>
                <c:manualLayout>
                  <c:x val="7.0707070707070704E-2"/>
                  <c:y val="-8.2083662194159454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8.3333333333333329E-2"/>
                  <c:y val="-3.4727703235990531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0.12121212121212123"/>
                  <c:y val="0.11681136543014996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4.7979797979797977E-2"/>
                  <c:y val="-0.17679558011049726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2.5252525252525207E-2"/>
                  <c:y val="-0.1831097079715864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Аренда земельных участков</c:v>
                </c:pt>
                <c:pt idx="1">
                  <c:v>Прочие поступления от использования имущества</c:v>
                </c:pt>
                <c:pt idx="2">
                  <c:v>Доходы от продажи земельных участков</c:v>
                </c:pt>
                <c:pt idx="3">
                  <c:v>Плата за НТО</c:v>
                </c:pt>
                <c:pt idx="4">
                  <c:v>Прочие неналоговые доходы</c:v>
                </c:pt>
              </c:strCache>
            </c:strRef>
          </c:cat>
          <c:val>
            <c:numRef>
              <c:f>Лист1!$B$2:$B$6</c:f>
              <c:numCache>
                <c:formatCode>0.00%</c:formatCode>
                <c:ptCount val="5"/>
                <c:pt idx="0">
                  <c:v>0.183</c:v>
                </c:pt>
                <c:pt idx="1">
                  <c:v>9.6000000000000002E-2</c:v>
                </c:pt>
                <c:pt idx="2" formatCode="0%">
                  <c:v>0.65</c:v>
                </c:pt>
                <c:pt idx="3">
                  <c:v>1.7999999999999999E-2</c:v>
                </c:pt>
                <c:pt idx="4">
                  <c:v>5.2999999999999999E-2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0524109202258811"/>
          <c:y val="0.11360010937859286"/>
          <c:w val="0.28718315040165432"/>
          <c:h val="0.8607399213219894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2025 ГОД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dLbl>
              <c:idx val="0"/>
              <c:layout>
                <c:manualLayout>
                  <c:x val="9.0909090909090912E-2"/>
                  <c:y val="-7.5769534333070251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0.11363636363636363"/>
                  <c:y val="7.8926598263614839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9.0909090909090912E-2"/>
                  <c:y val="-3.1570639305447093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1.8939393939393985E-2"/>
                  <c:y val="-0.19889502762430941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Дотации</c:v>
                </c:pt>
                <c:pt idx="1">
                  <c:v>Субсидии</c:v>
                </c:pt>
                <c:pt idx="2">
                  <c:v>Субвенции</c:v>
                </c:pt>
                <c:pt idx="3">
                  <c:v>МБТ</c:v>
                </c:pt>
              </c:strCache>
            </c:strRef>
          </c:cat>
          <c:val>
            <c:numRef>
              <c:f>Лист1!$B$2:$B$5</c:f>
              <c:numCache>
                <c:formatCode>0.00%</c:formatCode>
                <c:ptCount val="4"/>
                <c:pt idx="0">
                  <c:v>0.29899999999999999</c:v>
                </c:pt>
                <c:pt idx="1">
                  <c:v>0.42799999999999999</c:v>
                </c:pt>
                <c:pt idx="2">
                  <c:v>1.6E-2</c:v>
                </c:pt>
                <c:pt idx="3">
                  <c:v>0.25700000000000001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6536099180784223"/>
          <c:y val="0.11483708182885979"/>
          <c:w val="0.22706325061640023"/>
          <c:h val="0.88352248786581244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21603704366499643"/>
          <c:y val="9.28522332498493E-2"/>
          <c:w val="0.36280183727034115"/>
          <c:h val="0.90714776675015063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2025 ГОД</c:v>
                </c:pt>
              </c:strCache>
            </c:strRef>
          </c:tx>
          <c:explosion val="66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dLbl>
              <c:idx val="0"/>
              <c:layout>
                <c:manualLayout>
                  <c:x val="7.1109998690570136E-2"/>
                  <c:y val="-4.5662572465738516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7.4852630200600137E-2"/>
                  <c:y val="6.849385869860769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8.1090349383983476E-2"/>
                  <c:y val="9.9886877268802896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2.8693508243563384E-2"/>
                  <c:y val="-0.14840336051365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1.1227894530090066E-2"/>
                  <c:y val="-0.11130252038523751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1.1227894530089974E-2"/>
                  <c:y val="-0.1170103419434548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8.1090349383983476E-2"/>
                  <c:y val="-1.1415643116434617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3.243613975359335E-2"/>
                  <c:y val="-0.1055946988270202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6.986245485389346E-2"/>
                  <c:y val="-7.4201680256825012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2.1208245223503328E-2"/>
                  <c:y val="8.5617323373259627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Лист1!$A$2:$A$12</c:f>
              <c:strCache>
                <c:ptCount val="11"/>
                <c:pt idx="0">
                  <c:v>Жилищно-коммунальное хозяйство</c:v>
                </c:pt>
                <c:pt idx="1">
                  <c:v>Культура</c:v>
                </c:pt>
                <c:pt idx="2">
                  <c:v>Общегосударственные вопросы</c:v>
                </c:pt>
                <c:pt idx="3">
                  <c:v>Национальная экономика</c:v>
                </c:pt>
                <c:pt idx="4">
                  <c:v>Средства массовой информации</c:v>
                </c:pt>
                <c:pt idx="5">
                  <c:v>Национальная политика</c:v>
                </c:pt>
                <c:pt idx="6">
                  <c:v>Национальная безопасность и правоохранительная деятельность</c:v>
                </c:pt>
                <c:pt idx="7">
                  <c:v>Национальная оборона</c:v>
                </c:pt>
                <c:pt idx="8">
                  <c:v>Обслуживание государственного долга</c:v>
                </c:pt>
                <c:pt idx="9">
                  <c:v>Охрана окружающей среды</c:v>
                </c:pt>
                <c:pt idx="10">
                  <c:v>Образование</c:v>
                </c:pt>
              </c:strCache>
            </c:strRef>
          </c:cat>
          <c:val>
            <c:numRef>
              <c:f>Лист1!$B$2:$B$12</c:f>
              <c:numCache>
                <c:formatCode>0.00%</c:formatCode>
                <c:ptCount val="11"/>
                <c:pt idx="0">
                  <c:v>0.38500000000000001</c:v>
                </c:pt>
                <c:pt idx="1">
                  <c:v>0.219</c:v>
                </c:pt>
                <c:pt idx="2">
                  <c:v>0.25700000000000001</c:v>
                </c:pt>
                <c:pt idx="3">
                  <c:v>0.09</c:v>
                </c:pt>
                <c:pt idx="4">
                  <c:v>2.1000000000000001E-2</c:v>
                </c:pt>
                <c:pt idx="5">
                  <c:v>1.0999999999999999E-2</c:v>
                </c:pt>
                <c:pt idx="6">
                  <c:v>8.0000000000000002E-3</c:v>
                </c:pt>
                <c:pt idx="7">
                  <c:v>5.0000000000000001E-3</c:v>
                </c:pt>
                <c:pt idx="8">
                  <c:v>2E-3</c:v>
                </c:pt>
                <c:pt idx="9">
                  <c:v>2E-3</c:v>
                </c:pt>
                <c:pt idx="10">
                  <c:v>1E-3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1462866857551899"/>
          <c:y val="0.17065496647173248"/>
          <c:w val="0.27779557384872344"/>
          <c:h val="0.55089224344194543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020EB5F-9441-4F55-A646-22B8A85C1AC1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A581C11-0924-4885-9B09-CDA37C682A2A}">
      <dgm:prSet phldrT="[Текст]" custT="1"/>
      <dgm:spPr/>
      <dgm:t>
        <a:bodyPr/>
        <a:lstStyle/>
        <a:p>
          <a:pPr algn="just"/>
          <a:r>
            <a:rPr lang="ru-RU" sz="1600" dirty="0" smtClean="0"/>
            <a:t>Муниципальная программа «Развитие и совершенствование гражданской обороны и мероприятий по обеспечению безопасности жизнедеятельности населения на территории МО Город Шлиссельбург Кировского муниципального района Ленинградской области» запланирована в сумме 35,0 </a:t>
          </a:r>
          <a:r>
            <a:rPr lang="ru-RU" sz="1600" dirty="0" err="1" smtClean="0"/>
            <a:t>т.р</a:t>
          </a:r>
          <a:r>
            <a:rPr lang="ru-RU" sz="1600" dirty="0" smtClean="0"/>
            <a:t>., исполнена в сумме 0,0 </a:t>
          </a:r>
          <a:r>
            <a:rPr lang="ru-RU" sz="1600" dirty="0" err="1" smtClean="0"/>
            <a:t>т.р</a:t>
          </a:r>
          <a:r>
            <a:rPr lang="ru-RU" sz="1600" dirty="0" smtClean="0"/>
            <a:t>.</a:t>
          </a:r>
          <a:endParaRPr lang="ru-RU" sz="1600" dirty="0"/>
        </a:p>
      </dgm:t>
    </dgm:pt>
    <dgm:pt modelId="{79F003FC-3CCB-4F95-936C-708E4F4089DD}" type="parTrans" cxnId="{DABF736C-D80D-4492-800A-E498EAE71392}">
      <dgm:prSet/>
      <dgm:spPr/>
      <dgm:t>
        <a:bodyPr/>
        <a:lstStyle/>
        <a:p>
          <a:endParaRPr lang="ru-RU"/>
        </a:p>
      </dgm:t>
    </dgm:pt>
    <dgm:pt modelId="{9C6F0EAA-5A19-4C82-BBA3-C787B82B10C3}" type="sibTrans" cxnId="{DABF736C-D80D-4492-800A-E498EAE71392}">
      <dgm:prSet/>
      <dgm:spPr/>
      <dgm:t>
        <a:bodyPr/>
        <a:lstStyle/>
        <a:p>
          <a:endParaRPr lang="ru-RU"/>
        </a:p>
      </dgm:t>
    </dgm:pt>
    <dgm:pt modelId="{5B049515-EDED-483A-A2BB-ED1E2325FC51}">
      <dgm:prSet phldrT="[Текст]" custT="1"/>
      <dgm:spPr/>
      <dgm:t>
        <a:bodyPr/>
        <a:lstStyle/>
        <a:p>
          <a:pPr algn="just"/>
          <a:endParaRPr lang="ru-RU" sz="1200" dirty="0" smtClean="0"/>
        </a:p>
        <a:p>
          <a:pPr algn="just"/>
          <a:r>
            <a:rPr lang="ru-RU" sz="1600" dirty="0" smtClean="0"/>
            <a:t>Муниципальная программа «Развитие физической культуры и спорта на территории муниципального образования Шлиссельбургское городское поселение Кировского муниципального района Ленинградской области» запланирована в сумме 61 109,7 </a:t>
          </a:r>
          <a:r>
            <a:rPr lang="ru-RU" sz="1600" dirty="0" err="1" smtClean="0"/>
            <a:t>т.р</a:t>
          </a:r>
          <a:r>
            <a:rPr lang="ru-RU" sz="1600" dirty="0" smtClean="0"/>
            <a:t>., исполнена в сумме 0,0 </a:t>
          </a:r>
          <a:r>
            <a:rPr lang="ru-RU" sz="1600" dirty="0" err="1" smtClean="0"/>
            <a:t>т.р</a:t>
          </a:r>
          <a:r>
            <a:rPr lang="ru-RU" sz="1600" dirty="0" smtClean="0"/>
            <a:t>.</a:t>
          </a:r>
        </a:p>
        <a:p>
          <a:pPr algn="l"/>
          <a:endParaRPr lang="ru-RU" sz="1200" dirty="0" smtClean="0"/>
        </a:p>
        <a:p>
          <a:pPr algn="l"/>
          <a:endParaRPr lang="ru-RU" sz="1200" dirty="0"/>
        </a:p>
      </dgm:t>
    </dgm:pt>
    <dgm:pt modelId="{F607C8EF-5EA2-46B4-87A7-D874D0E1F227}" type="parTrans" cxnId="{594C6122-36F8-45AC-A71F-1B371C509116}">
      <dgm:prSet/>
      <dgm:spPr/>
      <dgm:t>
        <a:bodyPr/>
        <a:lstStyle/>
        <a:p>
          <a:endParaRPr lang="ru-RU"/>
        </a:p>
      </dgm:t>
    </dgm:pt>
    <dgm:pt modelId="{5286526F-B691-46D0-B715-2EF2C2F65E86}" type="sibTrans" cxnId="{594C6122-36F8-45AC-A71F-1B371C509116}">
      <dgm:prSet/>
      <dgm:spPr/>
      <dgm:t>
        <a:bodyPr/>
        <a:lstStyle/>
        <a:p>
          <a:endParaRPr lang="ru-RU"/>
        </a:p>
      </dgm:t>
    </dgm:pt>
    <dgm:pt modelId="{FCFE6908-61D8-4B36-969E-5E8750D0CCF1}" type="pres">
      <dgm:prSet presAssocID="{3020EB5F-9441-4F55-A646-22B8A85C1AC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FE883F4-C7B6-43B2-B6EE-B67615E95CEC}" type="pres">
      <dgm:prSet presAssocID="{6A581C11-0924-4885-9B09-CDA37C682A2A}" presName="parentLin" presStyleCnt="0"/>
      <dgm:spPr/>
    </dgm:pt>
    <dgm:pt modelId="{B23C75DA-8BDB-4712-B301-D67E89B2B42E}" type="pres">
      <dgm:prSet presAssocID="{6A581C11-0924-4885-9B09-CDA37C682A2A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3373E13F-1C9E-4FAF-947A-1DDEBC923ACD}" type="pres">
      <dgm:prSet presAssocID="{6A581C11-0924-4885-9B09-CDA37C682A2A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F13E21-68CC-4D46-99F1-09A0537C8DCC}" type="pres">
      <dgm:prSet presAssocID="{6A581C11-0924-4885-9B09-CDA37C682A2A}" presName="negativeSpace" presStyleCnt="0"/>
      <dgm:spPr/>
    </dgm:pt>
    <dgm:pt modelId="{F04B7BC5-994F-43EC-B13F-F8C552D8D0A8}" type="pres">
      <dgm:prSet presAssocID="{6A581C11-0924-4885-9B09-CDA37C682A2A}" presName="childText" presStyleLbl="conFgAcc1" presStyleIdx="0" presStyleCnt="2">
        <dgm:presLayoutVars>
          <dgm:bulletEnabled val="1"/>
        </dgm:presLayoutVars>
      </dgm:prSet>
      <dgm:spPr/>
    </dgm:pt>
    <dgm:pt modelId="{10CE9EF0-B30A-4AB7-91A0-4578E0EBEAD5}" type="pres">
      <dgm:prSet presAssocID="{9C6F0EAA-5A19-4C82-BBA3-C787B82B10C3}" presName="spaceBetweenRectangles" presStyleCnt="0"/>
      <dgm:spPr/>
    </dgm:pt>
    <dgm:pt modelId="{3A7EFE03-B5CF-4421-AD46-BEA6C9876045}" type="pres">
      <dgm:prSet presAssocID="{5B049515-EDED-483A-A2BB-ED1E2325FC51}" presName="parentLin" presStyleCnt="0"/>
      <dgm:spPr/>
    </dgm:pt>
    <dgm:pt modelId="{E710DFD7-F9F6-4F5E-B5D8-42CC108E8B11}" type="pres">
      <dgm:prSet presAssocID="{5B049515-EDED-483A-A2BB-ED1E2325FC51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CC28F5CC-58A6-46BB-B1F8-27FBCCB5B29E}" type="pres">
      <dgm:prSet presAssocID="{5B049515-EDED-483A-A2BB-ED1E2325FC51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BA1A96-5467-4670-B59E-1AF86A62DA99}" type="pres">
      <dgm:prSet presAssocID="{5B049515-EDED-483A-A2BB-ED1E2325FC51}" presName="negativeSpace" presStyleCnt="0"/>
      <dgm:spPr/>
    </dgm:pt>
    <dgm:pt modelId="{DFF7C989-C818-44AE-AF99-460E751C281B}" type="pres">
      <dgm:prSet presAssocID="{5B049515-EDED-483A-A2BB-ED1E2325FC51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DABF736C-D80D-4492-800A-E498EAE71392}" srcId="{3020EB5F-9441-4F55-A646-22B8A85C1AC1}" destId="{6A581C11-0924-4885-9B09-CDA37C682A2A}" srcOrd="0" destOrd="0" parTransId="{79F003FC-3CCB-4F95-936C-708E4F4089DD}" sibTransId="{9C6F0EAA-5A19-4C82-BBA3-C787B82B10C3}"/>
    <dgm:cxn modelId="{6BB52CF4-0584-4514-8D6D-A06E154DCBFF}" type="presOf" srcId="{5B049515-EDED-483A-A2BB-ED1E2325FC51}" destId="{E710DFD7-F9F6-4F5E-B5D8-42CC108E8B11}" srcOrd="0" destOrd="0" presId="urn:microsoft.com/office/officeart/2005/8/layout/list1"/>
    <dgm:cxn modelId="{C40673BB-2624-43AF-BD5A-2A92E13174B0}" type="presOf" srcId="{3020EB5F-9441-4F55-A646-22B8A85C1AC1}" destId="{FCFE6908-61D8-4B36-969E-5E8750D0CCF1}" srcOrd="0" destOrd="0" presId="urn:microsoft.com/office/officeart/2005/8/layout/list1"/>
    <dgm:cxn modelId="{9496C05C-3173-46AF-A566-4FDDF1653A45}" type="presOf" srcId="{6A581C11-0924-4885-9B09-CDA37C682A2A}" destId="{3373E13F-1C9E-4FAF-947A-1DDEBC923ACD}" srcOrd="1" destOrd="0" presId="urn:microsoft.com/office/officeart/2005/8/layout/list1"/>
    <dgm:cxn modelId="{A8A67DC0-076E-4654-AF23-57D5294C59E7}" type="presOf" srcId="{6A581C11-0924-4885-9B09-CDA37C682A2A}" destId="{B23C75DA-8BDB-4712-B301-D67E89B2B42E}" srcOrd="0" destOrd="0" presId="urn:microsoft.com/office/officeart/2005/8/layout/list1"/>
    <dgm:cxn modelId="{594C6122-36F8-45AC-A71F-1B371C509116}" srcId="{3020EB5F-9441-4F55-A646-22B8A85C1AC1}" destId="{5B049515-EDED-483A-A2BB-ED1E2325FC51}" srcOrd="1" destOrd="0" parTransId="{F607C8EF-5EA2-46B4-87A7-D874D0E1F227}" sibTransId="{5286526F-B691-46D0-B715-2EF2C2F65E86}"/>
    <dgm:cxn modelId="{84FDD73F-6EB1-4FB9-836E-E7C9CCE2F845}" type="presOf" srcId="{5B049515-EDED-483A-A2BB-ED1E2325FC51}" destId="{CC28F5CC-58A6-46BB-B1F8-27FBCCB5B29E}" srcOrd="1" destOrd="0" presId="urn:microsoft.com/office/officeart/2005/8/layout/list1"/>
    <dgm:cxn modelId="{3E9F0819-D845-4471-9100-7F67384B6D41}" type="presParOf" srcId="{FCFE6908-61D8-4B36-969E-5E8750D0CCF1}" destId="{5FE883F4-C7B6-43B2-B6EE-B67615E95CEC}" srcOrd="0" destOrd="0" presId="urn:microsoft.com/office/officeart/2005/8/layout/list1"/>
    <dgm:cxn modelId="{14612F7C-A1E9-47FC-A488-2438F17624D6}" type="presParOf" srcId="{5FE883F4-C7B6-43B2-B6EE-B67615E95CEC}" destId="{B23C75DA-8BDB-4712-B301-D67E89B2B42E}" srcOrd="0" destOrd="0" presId="urn:microsoft.com/office/officeart/2005/8/layout/list1"/>
    <dgm:cxn modelId="{0917DB30-F526-4C23-BC9E-18FED3233C19}" type="presParOf" srcId="{5FE883F4-C7B6-43B2-B6EE-B67615E95CEC}" destId="{3373E13F-1C9E-4FAF-947A-1DDEBC923ACD}" srcOrd="1" destOrd="0" presId="urn:microsoft.com/office/officeart/2005/8/layout/list1"/>
    <dgm:cxn modelId="{F5DBC72C-33A6-44F4-B193-E5F5BDCACAEE}" type="presParOf" srcId="{FCFE6908-61D8-4B36-969E-5E8750D0CCF1}" destId="{3AF13E21-68CC-4D46-99F1-09A0537C8DCC}" srcOrd="1" destOrd="0" presId="urn:microsoft.com/office/officeart/2005/8/layout/list1"/>
    <dgm:cxn modelId="{EDFEB2CF-8386-4422-9171-790FA946E89C}" type="presParOf" srcId="{FCFE6908-61D8-4B36-969E-5E8750D0CCF1}" destId="{F04B7BC5-994F-43EC-B13F-F8C552D8D0A8}" srcOrd="2" destOrd="0" presId="urn:microsoft.com/office/officeart/2005/8/layout/list1"/>
    <dgm:cxn modelId="{2D6B652C-9B8E-44BD-8EC8-01533176C608}" type="presParOf" srcId="{FCFE6908-61D8-4B36-969E-5E8750D0CCF1}" destId="{10CE9EF0-B30A-4AB7-91A0-4578E0EBEAD5}" srcOrd="3" destOrd="0" presId="urn:microsoft.com/office/officeart/2005/8/layout/list1"/>
    <dgm:cxn modelId="{3B5B8384-1258-4B00-AF85-437132F2ED86}" type="presParOf" srcId="{FCFE6908-61D8-4B36-969E-5E8750D0CCF1}" destId="{3A7EFE03-B5CF-4421-AD46-BEA6C9876045}" srcOrd="4" destOrd="0" presId="urn:microsoft.com/office/officeart/2005/8/layout/list1"/>
    <dgm:cxn modelId="{E05FB2F7-A853-4221-A9E4-698DA0A80BE2}" type="presParOf" srcId="{3A7EFE03-B5CF-4421-AD46-BEA6C9876045}" destId="{E710DFD7-F9F6-4F5E-B5D8-42CC108E8B11}" srcOrd="0" destOrd="0" presId="urn:microsoft.com/office/officeart/2005/8/layout/list1"/>
    <dgm:cxn modelId="{675BCFE4-C50F-4335-8085-A4DBD4628D61}" type="presParOf" srcId="{3A7EFE03-B5CF-4421-AD46-BEA6C9876045}" destId="{CC28F5CC-58A6-46BB-B1F8-27FBCCB5B29E}" srcOrd="1" destOrd="0" presId="urn:microsoft.com/office/officeart/2005/8/layout/list1"/>
    <dgm:cxn modelId="{9BFD3C34-05C1-48E3-98BB-6AB79A962974}" type="presParOf" srcId="{FCFE6908-61D8-4B36-969E-5E8750D0CCF1}" destId="{0ABA1A96-5467-4670-B59E-1AF86A62DA99}" srcOrd="5" destOrd="0" presId="urn:microsoft.com/office/officeart/2005/8/layout/list1"/>
    <dgm:cxn modelId="{48214250-E1B9-4AD1-AA4E-D124509F6EE4}" type="presParOf" srcId="{FCFE6908-61D8-4B36-969E-5E8750D0CCF1}" destId="{DFF7C989-C818-44AE-AF99-460E751C281B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020EB5F-9441-4F55-A646-22B8A85C1AC1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A581C11-0924-4885-9B09-CDA37C682A2A}">
      <dgm:prSet phldrT="[Текст]" custT="1"/>
      <dgm:spPr/>
      <dgm:t>
        <a:bodyPr/>
        <a:lstStyle/>
        <a:p>
          <a:pPr algn="just"/>
          <a:r>
            <a:rPr lang="ru-RU" sz="1600" dirty="0" smtClean="0"/>
            <a:t>Муниципальная программа «Развитие культуры муниципального образования Шлиссельбургское городское поселение муниципального образования Кировский муниципальный район Ленинградской области» запланировано в сумме 50 411,9 </a:t>
          </a:r>
          <a:r>
            <a:rPr lang="ru-RU" sz="1600" dirty="0" err="1" smtClean="0"/>
            <a:t>т.р</a:t>
          </a:r>
          <a:r>
            <a:rPr lang="ru-RU" sz="1600" dirty="0" smtClean="0"/>
            <a:t>., исполнено в сумме 50 226,1 </a:t>
          </a:r>
          <a:r>
            <a:rPr lang="ru-RU" sz="1600" dirty="0" err="1" smtClean="0"/>
            <a:t>т.р</a:t>
          </a:r>
          <a:r>
            <a:rPr lang="ru-RU" sz="1600" dirty="0" smtClean="0"/>
            <a:t>.</a:t>
          </a:r>
          <a:endParaRPr lang="ru-RU" sz="1600" dirty="0"/>
        </a:p>
      </dgm:t>
    </dgm:pt>
    <dgm:pt modelId="{79F003FC-3CCB-4F95-936C-708E4F4089DD}" type="parTrans" cxnId="{DABF736C-D80D-4492-800A-E498EAE71392}">
      <dgm:prSet/>
      <dgm:spPr/>
      <dgm:t>
        <a:bodyPr/>
        <a:lstStyle/>
        <a:p>
          <a:endParaRPr lang="ru-RU"/>
        </a:p>
      </dgm:t>
    </dgm:pt>
    <dgm:pt modelId="{9C6F0EAA-5A19-4C82-BBA3-C787B82B10C3}" type="sibTrans" cxnId="{DABF736C-D80D-4492-800A-E498EAE71392}">
      <dgm:prSet/>
      <dgm:spPr/>
      <dgm:t>
        <a:bodyPr/>
        <a:lstStyle/>
        <a:p>
          <a:endParaRPr lang="ru-RU"/>
        </a:p>
      </dgm:t>
    </dgm:pt>
    <dgm:pt modelId="{5B049515-EDED-483A-A2BB-ED1E2325FC51}">
      <dgm:prSet phldrT="[Текст]" custT="1"/>
      <dgm:spPr/>
      <dgm:t>
        <a:bodyPr/>
        <a:lstStyle/>
        <a:p>
          <a:pPr algn="just"/>
          <a:endParaRPr lang="ru-RU" sz="1600" dirty="0" smtClean="0"/>
        </a:p>
        <a:p>
          <a:pPr algn="just"/>
          <a:r>
            <a:rPr lang="ru-RU" sz="1600" dirty="0" smtClean="0"/>
            <a:t>Муниципальная программа «Развитие жилищно-коммунального и дорожного хозяйства муниципального образования Шлиссельбургское городское поселение муниципального образования Кировский муниципальный район Ленинградской области» запланировано в сумме 51 591,9 </a:t>
          </a:r>
          <a:r>
            <a:rPr lang="ru-RU" sz="1600" dirty="0" err="1" smtClean="0"/>
            <a:t>т.р</a:t>
          </a:r>
          <a:r>
            <a:rPr lang="ru-RU" sz="1600" dirty="0" smtClean="0"/>
            <a:t>., исполнено в сумме 43 309,1 </a:t>
          </a:r>
          <a:r>
            <a:rPr lang="ru-RU" sz="1600" dirty="0" err="1" smtClean="0"/>
            <a:t>т.р</a:t>
          </a:r>
          <a:r>
            <a:rPr lang="ru-RU" sz="1600" dirty="0" smtClean="0"/>
            <a:t>.</a:t>
          </a:r>
          <a:endParaRPr lang="ru-RU" sz="1600" dirty="0" smtClean="0"/>
        </a:p>
        <a:p>
          <a:pPr algn="l"/>
          <a:endParaRPr lang="ru-RU" sz="1200" dirty="0"/>
        </a:p>
      </dgm:t>
    </dgm:pt>
    <dgm:pt modelId="{F607C8EF-5EA2-46B4-87A7-D874D0E1F227}" type="parTrans" cxnId="{594C6122-36F8-45AC-A71F-1B371C509116}">
      <dgm:prSet/>
      <dgm:spPr/>
      <dgm:t>
        <a:bodyPr/>
        <a:lstStyle/>
        <a:p>
          <a:endParaRPr lang="ru-RU"/>
        </a:p>
      </dgm:t>
    </dgm:pt>
    <dgm:pt modelId="{5286526F-B691-46D0-B715-2EF2C2F65E86}" type="sibTrans" cxnId="{594C6122-36F8-45AC-A71F-1B371C509116}">
      <dgm:prSet/>
      <dgm:spPr/>
      <dgm:t>
        <a:bodyPr/>
        <a:lstStyle/>
        <a:p>
          <a:endParaRPr lang="ru-RU"/>
        </a:p>
      </dgm:t>
    </dgm:pt>
    <dgm:pt modelId="{FCFE6908-61D8-4B36-969E-5E8750D0CCF1}" type="pres">
      <dgm:prSet presAssocID="{3020EB5F-9441-4F55-A646-22B8A85C1AC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FE883F4-C7B6-43B2-B6EE-B67615E95CEC}" type="pres">
      <dgm:prSet presAssocID="{6A581C11-0924-4885-9B09-CDA37C682A2A}" presName="parentLin" presStyleCnt="0"/>
      <dgm:spPr/>
    </dgm:pt>
    <dgm:pt modelId="{B23C75DA-8BDB-4712-B301-D67E89B2B42E}" type="pres">
      <dgm:prSet presAssocID="{6A581C11-0924-4885-9B09-CDA37C682A2A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3373E13F-1C9E-4FAF-947A-1DDEBC923ACD}" type="pres">
      <dgm:prSet presAssocID="{6A581C11-0924-4885-9B09-CDA37C682A2A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F13E21-68CC-4D46-99F1-09A0537C8DCC}" type="pres">
      <dgm:prSet presAssocID="{6A581C11-0924-4885-9B09-CDA37C682A2A}" presName="negativeSpace" presStyleCnt="0"/>
      <dgm:spPr/>
    </dgm:pt>
    <dgm:pt modelId="{F04B7BC5-994F-43EC-B13F-F8C552D8D0A8}" type="pres">
      <dgm:prSet presAssocID="{6A581C11-0924-4885-9B09-CDA37C682A2A}" presName="childText" presStyleLbl="conFgAcc1" presStyleIdx="0" presStyleCnt="2">
        <dgm:presLayoutVars>
          <dgm:bulletEnabled val="1"/>
        </dgm:presLayoutVars>
      </dgm:prSet>
      <dgm:spPr/>
    </dgm:pt>
    <dgm:pt modelId="{10CE9EF0-B30A-4AB7-91A0-4578E0EBEAD5}" type="pres">
      <dgm:prSet presAssocID="{9C6F0EAA-5A19-4C82-BBA3-C787B82B10C3}" presName="spaceBetweenRectangles" presStyleCnt="0"/>
      <dgm:spPr/>
    </dgm:pt>
    <dgm:pt modelId="{3A7EFE03-B5CF-4421-AD46-BEA6C9876045}" type="pres">
      <dgm:prSet presAssocID="{5B049515-EDED-483A-A2BB-ED1E2325FC51}" presName="parentLin" presStyleCnt="0"/>
      <dgm:spPr/>
    </dgm:pt>
    <dgm:pt modelId="{E710DFD7-F9F6-4F5E-B5D8-42CC108E8B11}" type="pres">
      <dgm:prSet presAssocID="{5B049515-EDED-483A-A2BB-ED1E2325FC51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CC28F5CC-58A6-46BB-B1F8-27FBCCB5B29E}" type="pres">
      <dgm:prSet presAssocID="{5B049515-EDED-483A-A2BB-ED1E2325FC51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BA1A96-5467-4670-B59E-1AF86A62DA99}" type="pres">
      <dgm:prSet presAssocID="{5B049515-EDED-483A-A2BB-ED1E2325FC51}" presName="negativeSpace" presStyleCnt="0"/>
      <dgm:spPr/>
    </dgm:pt>
    <dgm:pt modelId="{DFF7C989-C818-44AE-AF99-460E751C281B}" type="pres">
      <dgm:prSet presAssocID="{5B049515-EDED-483A-A2BB-ED1E2325FC51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59D4C761-2211-4EA2-8113-6E4BE016E2CA}" type="presOf" srcId="{5B049515-EDED-483A-A2BB-ED1E2325FC51}" destId="{E710DFD7-F9F6-4F5E-B5D8-42CC108E8B11}" srcOrd="0" destOrd="0" presId="urn:microsoft.com/office/officeart/2005/8/layout/list1"/>
    <dgm:cxn modelId="{DABF736C-D80D-4492-800A-E498EAE71392}" srcId="{3020EB5F-9441-4F55-A646-22B8A85C1AC1}" destId="{6A581C11-0924-4885-9B09-CDA37C682A2A}" srcOrd="0" destOrd="0" parTransId="{79F003FC-3CCB-4F95-936C-708E4F4089DD}" sibTransId="{9C6F0EAA-5A19-4C82-BBA3-C787B82B10C3}"/>
    <dgm:cxn modelId="{1721CFE5-985D-41C4-B815-F92EF108889F}" type="presOf" srcId="{5B049515-EDED-483A-A2BB-ED1E2325FC51}" destId="{CC28F5CC-58A6-46BB-B1F8-27FBCCB5B29E}" srcOrd="1" destOrd="0" presId="urn:microsoft.com/office/officeart/2005/8/layout/list1"/>
    <dgm:cxn modelId="{BDFC0EA6-5CAB-4908-B96E-C65932EF0AA9}" type="presOf" srcId="{3020EB5F-9441-4F55-A646-22B8A85C1AC1}" destId="{FCFE6908-61D8-4B36-969E-5E8750D0CCF1}" srcOrd="0" destOrd="0" presId="urn:microsoft.com/office/officeart/2005/8/layout/list1"/>
    <dgm:cxn modelId="{9040905B-8811-41D3-A310-D50F9ED0EB3E}" type="presOf" srcId="{6A581C11-0924-4885-9B09-CDA37C682A2A}" destId="{3373E13F-1C9E-4FAF-947A-1DDEBC923ACD}" srcOrd="1" destOrd="0" presId="urn:microsoft.com/office/officeart/2005/8/layout/list1"/>
    <dgm:cxn modelId="{594C6122-36F8-45AC-A71F-1B371C509116}" srcId="{3020EB5F-9441-4F55-A646-22B8A85C1AC1}" destId="{5B049515-EDED-483A-A2BB-ED1E2325FC51}" srcOrd="1" destOrd="0" parTransId="{F607C8EF-5EA2-46B4-87A7-D874D0E1F227}" sibTransId="{5286526F-B691-46D0-B715-2EF2C2F65E86}"/>
    <dgm:cxn modelId="{78FC59A9-93CE-4337-B09C-740CB27B6866}" type="presOf" srcId="{6A581C11-0924-4885-9B09-CDA37C682A2A}" destId="{B23C75DA-8BDB-4712-B301-D67E89B2B42E}" srcOrd="0" destOrd="0" presId="urn:microsoft.com/office/officeart/2005/8/layout/list1"/>
    <dgm:cxn modelId="{7CE3203F-DEEB-4D31-A819-FE49B676D33E}" type="presParOf" srcId="{FCFE6908-61D8-4B36-969E-5E8750D0CCF1}" destId="{5FE883F4-C7B6-43B2-B6EE-B67615E95CEC}" srcOrd="0" destOrd="0" presId="urn:microsoft.com/office/officeart/2005/8/layout/list1"/>
    <dgm:cxn modelId="{C8DE77CF-DF67-4AB7-B82C-B0503A8A21AD}" type="presParOf" srcId="{5FE883F4-C7B6-43B2-B6EE-B67615E95CEC}" destId="{B23C75DA-8BDB-4712-B301-D67E89B2B42E}" srcOrd="0" destOrd="0" presId="urn:microsoft.com/office/officeart/2005/8/layout/list1"/>
    <dgm:cxn modelId="{D9A4F052-1555-4AED-B189-36978F3C49FA}" type="presParOf" srcId="{5FE883F4-C7B6-43B2-B6EE-B67615E95CEC}" destId="{3373E13F-1C9E-4FAF-947A-1DDEBC923ACD}" srcOrd="1" destOrd="0" presId="urn:microsoft.com/office/officeart/2005/8/layout/list1"/>
    <dgm:cxn modelId="{7FEEB24E-E6C4-4A2E-8E56-5F735AC77CC4}" type="presParOf" srcId="{FCFE6908-61D8-4B36-969E-5E8750D0CCF1}" destId="{3AF13E21-68CC-4D46-99F1-09A0537C8DCC}" srcOrd="1" destOrd="0" presId="urn:microsoft.com/office/officeart/2005/8/layout/list1"/>
    <dgm:cxn modelId="{2D6C7B72-AB5E-48B0-994C-44802C4B675D}" type="presParOf" srcId="{FCFE6908-61D8-4B36-969E-5E8750D0CCF1}" destId="{F04B7BC5-994F-43EC-B13F-F8C552D8D0A8}" srcOrd="2" destOrd="0" presId="urn:microsoft.com/office/officeart/2005/8/layout/list1"/>
    <dgm:cxn modelId="{F43E0153-BF57-4744-A142-F47D2977D1F1}" type="presParOf" srcId="{FCFE6908-61D8-4B36-969E-5E8750D0CCF1}" destId="{10CE9EF0-B30A-4AB7-91A0-4578E0EBEAD5}" srcOrd="3" destOrd="0" presId="urn:microsoft.com/office/officeart/2005/8/layout/list1"/>
    <dgm:cxn modelId="{2FA97FBA-A718-4FBB-94E6-5A6B1CE1840F}" type="presParOf" srcId="{FCFE6908-61D8-4B36-969E-5E8750D0CCF1}" destId="{3A7EFE03-B5CF-4421-AD46-BEA6C9876045}" srcOrd="4" destOrd="0" presId="urn:microsoft.com/office/officeart/2005/8/layout/list1"/>
    <dgm:cxn modelId="{77525873-9D52-471A-A35B-7F3AF13663E9}" type="presParOf" srcId="{3A7EFE03-B5CF-4421-AD46-BEA6C9876045}" destId="{E710DFD7-F9F6-4F5E-B5D8-42CC108E8B11}" srcOrd="0" destOrd="0" presId="urn:microsoft.com/office/officeart/2005/8/layout/list1"/>
    <dgm:cxn modelId="{5C070C71-FE8D-4AB5-8099-0AE3E24EF781}" type="presParOf" srcId="{3A7EFE03-B5CF-4421-AD46-BEA6C9876045}" destId="{CC28F5CC-58A6-46BB-B1F8-27FBCCB5B29E}" srcOrd="1" destOrd="0" presId="urn:microsoft.com/office/officeart/2005/8/layout/list1"/>
    <dgm:cxn modelId="{8BD02317-8BD9-43BA-99A4-41CE13C7908F}" type="presParOf" srcId="{FCFE6908-61D8-4B36-969E-5E8750D0CCF1}" destId="{0ABA1A96-5467-4670-B59E-1AF86A62DA99}" srcOrd="5" destOrd="0" presId="urn:microsoft.com/office/officeart/2005/8/layout/list1"/>
    <dgm:cxn modelId="{7AB7151D-86A4-4F74-8C34-34124B6A2033}" type="presParOf" srcId="{FCFE6908-61D8-4B36-969E-5E8750D0CCF1}" destId="{DFF7C989-C818-44AE-AF99-460E751C281B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020EB5F-9441-4F55-A646-22B8A85C1AC1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A581C11-0924-4885-9B09-CDA37C682A2A}">
      <dgm:prSet phldrT="[Текст]" custT="1"/>
      <dgm:spPr/>
      <dgm:t>
        <a:bodyPr/>
        <a:lstStyle/>
        <a:p>
          <a:pPr algn="just"/>
          <a:r>
            <a:rPr lang="ru-RU" sz="1600" dirty="0" smtClean="0"/>
            <a:t>Муниципальная программа «Развитие части территории муниципальном образовании Шлиссельбургское городское поселение Кировского муниципального района Ленинградской области» запланировано в сумме 2 215,4 </a:t>
          </a:r>
          <a:r>
            <a:rPr lang="ru-RU" sz="1600" dirty="0" err="1" smtClean="0"/>
            <a:t>т.р</a:t>
          </a:r>
          <a:r>
            <a:rPr lang="ru-RU" sz="1600" dirty="0" smtClean="0"/>
            <a:t>., исполнено в сумме 2 215,4 </a:t>
          </a:r>
          <a:r>
            <a:rPr lang="ru-RU" sz="1600" dirty="0" err="1" smtClean="0"/>
            <a:t>т.р</a:t>
          </a:r>
          <a:r>
            <a:rPr lang="ru-RU" sz="1600" dirty="0" smtClean="0"/>
            <a:t>.</a:t>
          </a:r>
          <a:endParaRPr lang="ru-RU" sz="1600" dirty="0"/>
        </a:p>
      </dgm:t>
    </dgm:pt>
    <dgm:pt modelId="{79F003FC-3CCB-4F95-936C-708E4F4089DD}" type="parTrans" cxnId="{DABF736C-D80D-4492-800A-E498EAE71392}">
      <dgm:prSet/>
      <dgm:spPr/>
      <dgm:t>
        <a:bodyPr/>
        <a:lstStyle/>
        <a:p>
          <a:endParaRPr lang="ru-RU"/>
        </a:p>
      </dgm:t>
    </dgm:pt>
    <dgm:pt modelId="{9C6F0EAA-5A19-4C82-BBA3-C787B82B10C3}" type="sibTrans" cxnId="{DABF736C-D80D-4492-800A-E498EAE71392}">
      <dgm:prSet/>
      <dgm:spPr/>
      <dgm:t>
        <a:bodyPr/>
        <a:lstStyle/>
        <a:p>
          <a:endParaRPr lang="ru-RU"/>
        </a:p>
      </dgm:t>
    </dgm:pt>
    <dgm:pt modelId="{5B049515-EDED-483A-A2BB-ED1E2325FC51}">
      <dgm:prSet phldrT="[Текст]" custT="1"/>
      <dgm:spPr/>
      <dgm:t>
        <a:bodyPr/>
        <a:lstStyle/>
        <a:p>
          <a:pPr algn="just"/>
          <a:endParaRPr lang="ru-RU" sz="1600" dirty="0" smtClean="0"/>
        </a:p>
        <a:p>
          <a:pPr algn="just"/>
          <a:r>
            <a:rPr lang="ru-RU" sz="1600" dirty="0" smtClean="0"/>
            <a:t>Муниципальная программа «Развитие и поддержка  малого и среднего предпринимательства в муниципальном образовании Шлиссельбургское городское поселение муниципального образования Кировский муниципальный район Ленинградской области» запланировано в сумме 50,0 </a:t>
          </a:r>
          <a:r>
            <a:rPr lang="ru-RU" sz="1600" dirty="0" err="1" smtClean="0"/>
            <a:t>т.р</a:t>
          </a:r>
          <a:r>
            <a:rPr lang="ru-RU" sz="1600" dirty="0" smtClean="0"/>
            <a:t>., исполнено в сумме 50,0 </a:t>
          </a:r>
          <a:r>
            <a:rPr lang="ru-RU" sz="1600" dirty="0" err="1" smtClean="0"/>
            <a:t>т.р</a:t>
          </a:r>
          <a:r>
            <a:rPr lang="ru-RU" sz="1600" dirty="0" smtClean="0"/>
            <a:t>.</a:t>
          </a:r>
          <a:endParaRPr lang="ru-RU" sz="1600" dirty="0"/>
        </a:p>
      </dgm:t>
    </dgm:pt>
    <dgm:pt modelId="{F607C8EF-5EA2-46B4-87A7-D874D0E1F227}" type="parTrans" cxnId="{594C6122-36F8-45AC-A71F-1B371C509116}">
      <dgm:prSet/>
      <dgm:spPr/>
      <dgm:t>
        <a:bodyPr/>
        <a:lstStyle/>
        <a:p>
          <a:endParaRPr lang="ru-RU"/>
        </a:p>
      </dgm:t>
    </dgm:pt>
    <dgm:pt modelId="{5286526F-B691-46D0-B715-2EF2C2F65E86}" type="sibTrans" cxnId="{594C6122-36F8-45AC-A71F-1B371C509116}">
      <dgm:prSet/>
      <dgm:spPr/>
      <dgm:t>
        <a:bodyPr/>
        <a:lstStyle/>
        <a:p>
          <a:endParaRPr lang="ru-RU"/>
        </a:p>
      </dgm:t>
    </dgm:pt>
    <dgm:pt modelId="{FCFE6908-61D8-4B36-969E-5E8750D0CCF1}" type="pres">
      <dgm:prSet presAssocID="{3020EB5F-9441-4F55-A646-22B8A85C1AC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FE883F4-C7B6-43B2-B6EE-B67615E95CEC}" type="pres">
      <dgm:prSet presAssocID="{6A581C11-0924-4885-9B09-CDA37C682A2A}" presName="parentLin" presStyleCnt="0"/>
      <dgm:spPr/>
    </dgm:pt>
    <dgm:pt modelId="{B23C75DA-8BDB-4712-B301-D67E89B2B42E}" type="pres">
      <dgm:prSet presAssocID="{6A581C11-0924-4885-9B09-CDA37C682A2A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3373E13F-1C9E-4FAF-947A-1DDEBC923ACD}" type="pres">
      <dgm:prSet presAssocID="{6A581C11-0924-4885-9B09-CDA37C682A2A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F13E21-68CC-4D46-99F1-09A0537C8DCC}" type="pres">
      <dgm:prSet presAssocID="{6A581C11-0924-4885-9B09-CDA37C682A2A}" presName="negativeSpace" presStyleCnt="0"/>
      <dgm:spPr/>
    </dgm:pt>
    <dgm:pt modelId="{F04B7BC5-994F-43EC-B13F-F8C552D8D0A8}" type="pres">
      <dgm:prSet presAssocID="{6A581C11-0924-4885-9B09-CDA37C682A2A}" presName="childText" presStyleLbl="conFgAcc1" presStyleIdx="0" presStyleCnt="2">
        <dgm:presLayoutVars>
          <dgm:bulletEnabled val="1"/>
        </dgm:presLayoutVars>
      </dgm:prSet>
      <dgm:spPr/>
    </dgm:pt>
    <dgm:pt modelId="{10CE9EF0-B30A-4AB7-91A0-4578E0EBEAD5}" type="pres">
      <dgm:prSet presAssocID="{9C6F0EAA-5A19-4C82-BBA3-C787B82B10C3}" presName="spaceBetweenRectangles" presStyleCnt="0"/>
      <dgm:spPr/>
    </dgm:pt>
    <dgm:pt modelId="{3A7EFE03-B5CF-4421-AD46-BEA6C9876045}" type="pres">
      <dgm:prSet presAssocID="{5B049515-EDED-483A-A2BB-ED1E2325FC51}" presName="parentLin" presStyleCnt="0"/>
      <dgm:spPr/>
    </dgm:pt>
    <dgm:pt modelId="{E710DFD7-F9F6-4F5E-B5D8-42CC108E8B11}" type="pres">
      <dgm:prSet presAssocID="{5B049515-EDED-483A-A2BB-ED1E2325FC51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CC28F5CC-58A6-46BB-B1F8-27FBCCB5B29E}" type="pres">
      <dgm:prSet presAssocID="{5B049515-EDED-483A-A2BB-ED1E2325FC51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BA1A96-5467-4670-B59E-1AF86A62DA99}" type="pres">
      <dgm:prSet presAssocID="{5B049515-EDED-483A-A2BB-ED1E2325FC51}" presName="negativeSpace" presStyleCnt="0"/>
      <dgm:spPr/>
    </dgm:pt>
    <dgm:pt modelId="{DFF7C989-C818-44AE-AF99-460E751C281B}" type="pres">
      <dgm:prSet presAssocID="{5B049515-EDED-483A-A2BB-ED1E2325FC51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3EF42192-6C6A-43A7-A0F3-8E6F9533D5BD}" type="presOf" srcId="{6A581C11-0924-4885-9B09-CDA37C682A2A}" destId="{3373E13F-1C9E-4FAF-947A-1DDEBC923ACD}" srcOrd="1" destOrd="0" presId="urn:microsoft.com/office/officeart/2005/8/layout/list1"/>
    <dgm:cxn modelId="{DABF736C-D80D-4492-800A-E498EAE71392}" srcId="{3020EB5F-9441-4F55-A646-22B8A85C1AC1}" destId="{6A581C11-0924-4885-9B09-CDA37C682A2A}" srcOrd="0" destOrd="0" parTransId="{79F003FC-3CCB-4F95-936C-708E4F4089DD}" sibTransId="{9C6F0EAA-5A19-4C82-BBA3-C787B82B10C3}"/>
    <dgm:cxn modelId="{01DADC47-D67B-439F-A3E9-639F908B5625}" type="presOf" srcId="{5B049515-EDED-483A-A2BB-ED1E2325FC51}" destId="{CC28F5CC-58A6-46BB-B1F8-27FBCCB5B29E}" srcOrd="1" destOrd="0" presId="urn:microsoft.com/office/officeart/2005/8/layout/list1"/>
    <dgm:cxn modelId="{37395DFA-2F16-4333-B762-F6BA8E784C02}" type="presOf" srcId="{5B049515-EDED-483A-A2BB-ED1E2325FC51}" destId="{E710DFD7-F9F6-4F5E-B5D8-42CC108E8B11}" srcOrd="0" destOrd="0" presId="urn:microsoft.com/office/officeart/2005/8/layout/list1"/>
    <dgm:cxn modelId="{C873D42B-1D7B-4687-8897-E4CAB10CED1D}" type="presOf" srcId="{6A581C11-0924-4885-9B09-CDA37C682A2A}" destId="{B23C75DA-8BDB-4712-B301-D67E89B2B42E}" srcOrd="0" destOrd="0" presId="urn:microsoft.com/office/officeart/2005/8/layout/list1"/>
    <dgm:cxn modelId="{BDE8A14B-0AEC-40C2-AFBB-4A1635D49448}" type="presOf" srcId="{3020EB5F-9441-4F55-A646-22B8A85C1AC1}" destId="{FCFE6908-61D8-4B36-969E-5E8750D0CCF1}" srcOrd="0" destOrd="0" presId="urn:microsoft.com/office/officeart/2005/8/layout/list1"/>
    <dgm:cxn modelId="{594C6122-36F8-45AC-A71F-1B371C509116}" srcId="{3020EB5F-9441-4F55-A646-22B8A85C1AC1}" destId="{5B049515-EDED-483A-A2BB-ED1E2325FC51}" srcOrd="1" destOrd="0" parTransId="{F607C8EF-5EA2-46B4-87A7-D874D0E1F227}" sibTransId="{5286526F-B691-46D0-B715-2EF2C2F65E86}"/>
    <dgm:cxn modelId="{97C5B9D0-22CB-480C-926B-8BBD3607A31C}" type="presParOf" srcId="{FCFE6908-61D8-4B36-969E-5E8750D0CCF1}" destId="{5FE883F4-C7B6-43B2-B6EE-B67615E95CEC}" srcOrd="0" destOrd="0" presId="urn:microsoft.com/office/officeart/2005/8/layout/list1"/>
    <dgm:cxn modelId="{FE67F959-E864-48DC-A2FD-0870630D04B1}" type="presParOf" srcId="{5FE883F4-C7B6-43B2-B6EE-B67615E95CEC}" destId="{B23C75DA-8BDB-4712-B301-D67E89B2B42E}" srcOrd="0" destOrd="0" presId="urn:microsoft.com/office/officeart/2005/8/layout/list1"/>
    <dgm:cxn modelId="{2180AA3D-C0F3-4E99-AFBE-B380FD9E852C}" type="presParOf" srcId="{5FE883F4-C7B6-43B2-B6EE-B67615E95CEC}" destId="{3373E13F-1C9E-4FAF-947A-1DDEBC923ACD}" srcOrd="1" destOrd="0" presId="urn:microsoft.com/office/officeart/2005/8/layout/list1"/>
    <dgm:cxn modelId="{DE4D2917-9AFB-4A92-94F0-18A0DC0798E6}" type="presParOf" srcId="{FCFE6908-61D8-4B36-969E-5E8750D0CCF1}" destId="{3AF13E21-68CC-4D46-99F1-09A0537C8DCC}" srcOrd="1" destOrd="0" presId="urn:microsoft.com/office/officeart/2005/8/layout/list1"/>
    <dgm:cxn modelId="{B8310DD1-299D-4D23-B4D8-AABECF1A1C81}" type="presParOf" srcId="{FCFE6908-61D8-4B36-969E-5E8750D0CCF1}" destId="{F04B7BC5-994F-43EC-B13F-F8C552D8D0A8}" srcOrd="2" destOrd="0" presId="urn:microsoft.com/office/officeart/2005/8/layout/list1"/>
    <dgm:cxn modelId="{8797F63F-A5D2-4132-B0F7-2917232FA75A}" type="presParOf" srcId="{FCFE6908-61D8-4B36-969E-5E8750D0CCF1}" destId="{10CE9EF0-B30A-4AB7-91A0-4578E0EBEAD5}" srcOrd="3" destOrd="0" presId="urn:microsoft.com/office/officeart/2005/8/layout/list1"/>
    <dgm:cxn modelId="{327D3241-3327-4F73-A350-1541A5C64D23}" type="presParOf" srcId="{FCFE6908-61D8-4B36-969E-5E8750D0CCF1}" destId="{3A7EFE03-B5CF-4421-AD46-BEA6C9876045}" srcOrd="4" destOrd="0" presId="urn:microsoft.com/office/officeart/2005/8/layout/list1"/>
    <dgm:cxn modelId="{2F2A0950-6FFA-484C-BFBE-27BCD1958832}" type="presParOf" srcId="{3A7EFE03-B5CF-4421-AD46-BEA6C9876045}" destId="{E710DFD7-F9F6-4F5E-B5D8-42CC108E8B11}" srcOrd="0" destOrd="0" presId="urn:microsoft.com/office/officeart/2005/8/layout/list1"/>
    <dgm:cxn modelId="{6231D65E-3312-42E2-BD71-76490F7BD5F7}" type="presParOf" srcId="{3A7EFE03-B5CF-4421-AD46-BEA6C9876045}" destId="{CC28F5CC-58A6-46BB-B1F8-27FBCCB5B29E}" srcOrd="1" destOrd="0" presId="urn:microsoft.com/office/officeart/2005/8/layout/list1"/>
    <dgm:cxn modelId="{46C6AA6A-58FE-41F6-B461-843B4FEA77CF}" type="presParOf" srcId="{FCFE6908-61D8-4B36-969E-5E8750D0CCF1}" destId="{0ABA1A96-5467-4670-B59E-1AF86A62DA99}" srcOrd="5" destOrd="0" presId="urn:microsoft.com/office/officeart/2005/8/layout/list1"/>
    <dgm:cxn modelId="{9F272629-298B-402A-81C1-5697512F7DBA}" type="presParOf" srcId="{FCFE6908-61D8-4B36-969E-5E8750D0CCF1}" destId="{DFF7C989-C818-44AE-AF99-460E751C281B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020EB5F-9441-4F55-A646-22B8A85C1AC1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A581C11-0924-4885-9B09-CDA37C682A2A}">
      <dgm:prSet phldrT="[Текст]" custT="1"/>
      <dgm:spPr/>
      <dgm:t>
        <a:bodyPr/>
        <a:lstStyle/>
        <a:p>
          <a:pPr algn="just"/>
          <a:r>
            <a:rPr lang="ru-RU" sz="1600" dirty="0" smtClean="0"/>
            <a:t>Муниципальная программа «Формирование комфортной городской среды на территории муниципальном образовании Шлиссельбургское городское поселение Кировского муниципального района Ленинградской области» запланировано в сумме 16 483,5 </a:t>
          </a:r>
          <a:r>
            <a:rPr lang="ru-RU" sz="1600" dirty="0" err="1" smtClean="0"/>
            <a:t>т.р</a:t>
          </a:r>
          <a:r>
            <a:rPr lang="ru-RU" sz="1600" dirty="0" smtClean="0"/>
            <a:t>., исполнено в сумме 16 483,5 </a:t>
          </a:r>
          <a:r>
            <a:rPr lang="ru-RU" sz="1600" dirty="0" err="1" smtClean="0"/>
            <a:t>т.р</a:t>
          </a:r>
          <a:r>
            <a:rPr lang="ru-RU" sz="1600" dirty="0" smtClean="0"/>
            <a:t>.</a:t>
          </a:r>
          <a:endParaRPr lang="ru-RU" sz="1600" dirty="0"/>
        </a:p>
      </dgm:t>
    </dgm:pt>
    <dgm:pt modelId="{79F003FC-3CCB-4F95-936C-708E4F4089DD}" type="parTrans" cxnId="{DABF736C-D80D-4492-800A-E498EAE71392}">
      <dgm:prSet/>
      <dgm:spPr/>
      <dgm:t>
        <a:bodyPr/>
        <a:lstStyle/>
        <a:p>
          <a:endParaRPr lang="ru-RU"/>
        </a:p>
      </dgm:t>
    </dgm:pt>
    <dgm:pt modelId="{9C6F0EAA-5A19-4C82-BBA3-C787B82B10C3}" type="sibTrans" cxnId="{DABF736C-D80D-4492-800A-E498EAE71392}">
      <dgm:prSet/>
      <dgm:spPr/>
      <dgm:t>
        <a:bodyPr/>
        <a:lstStyle/>
        <a:p>
          <a:endParaRPr lang="ru-RU"/>
        </a:p>
      </dgm:t>
    </dgm:pt>
    <dgm:pt modelId="{5B049515-EDED-483A-A2BB-ED1E2325FC51}">
      <dgm:prSet phldrT="[Текст]" custT="1"/>
      <dgm:spPr/>
      <dgm:t>
        <a:bodyPr/>
        <a:lstStyle/>
        <a:p>
          <a:pPr algn="just"/>
          <a:r>
            <a:rPr lang="ru-RU" sz="1600" dirty="0" smtClean="0"/>
            <a:t>Общий объем запланированных средств на реализацию программ на 2025 год 184 897,4 </a:t>
          </a:r>
          <a:r>
            <a:rPr lang="ru-RU" sz="1600" dirty="0" err="1" smtClean="0"/>
            <a:t>т.р</a:t>
          </a:r>
          <a:r>
            <a:rPr lang="ru-RU" sz="1600" dirty="0" smtClean="0"/>
            <a:t>., исполнение в 2025 году 112 284,1 </a:t>
          </a:r>
          <a:r>
            <a:rPr lang="ru-RU" sz="1600" dirty="0" err="1" smtClean="0"/>
            <a:t>т.р</a:t>
          </a:r>
          <a:r>
            <a:rPr lang="ru-RU" sz="1600" dirty="0" smtClean="0"/>
            <a:t>. или 61,7% </a:t>
          </a:r>
          <a:endParaRPr lang="ru-RU" sz="1600" dirty="0" smtClean="0"/>
        </a:p>
      </dgm:t>
    </dgm:pt>
    <dgm:pt modelId="{F607C8EF-5EA2-46B4-87A7-D874D0E1F227}" type="parTrans" cxnId="{594C6122-36F8-45AC-A71F-1B371C509116}">
      <dgm:prSet/>
      <dgm:spPr/>
      <dgm:t>
        <a:bodyPr/>
        <a:lstStyle/>
        <a:p>
          <a:endParaRPr lang="ru-RU"/>
        </a:p>
      </dgm:t>
    </dgm:pt>
    <dgm:pt modelId="{5286526F-B691-46D0-B715-2EF2C2F65E86}" type="sibTrans" cxnId="{594C6122-36F8-45AC-A71F-1B371C509116}">
      <dgm:prSet/>
      <dgm:spPr/>
      <dgm:t>
        <a:bodyPr/>
        <a:lstStyle/>
        <a:p>
          <a:endParaRPr lang="ru-RU"/>
        </a:p>
      </dgm:t>
    </dgm:pt>
    <dgm:pt modelId="{FCFE6908-61D8-4B36-969E-5E8750D0CCF1}" type="pres">
      <dgm:prSet presAssocID="{3020EB5F-9441-4F55-A646-22B8A85C1AC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FE883F4-C7B6-43B2-B6EE-B67615E95CEC}" type="pres">
      <dgm:prSet presAssocID="{6A581C11-0924-4885-9B09-CDA37C682A2A}" presName="parentLin" presStyleCnt="0"/>
      <dgm:spPr/>
    </dgm:pt>
    <dgm:pt modelId="{B23C75DA-8BDB-4712-B301-D67E89B2B42E}" type="pres">
      <dgm:prSet presAssocID="{6A581C11-0924-4885-9B09-CDA37C682A2A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3373E13F-1C9E-4FAF-947A-1DDEBC923ACD}" type="pres">
      <dgm:prSet presAssocID="{6A581C11-0924-4885-9B09-CDA37C682A2A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F13E21-68CC-4D46-99F1-09A0537C8DCC}" type="pres">
      <dgm:prSet presAssocID="{6A581C11-0924-4885-9B09-CDA37C682A2A}" presName="negativeSpace" presStyleCnt="0"/>
      <dgm:spPr/>
    </dgm:pt>
    <dgm:pt modelId="{F04B7BC5-994F-43EC-B13F-F8C552D8D0A8}" type="pres">
      <dgm:prSet presAssocID="{6A581C11-0924-4885-9B09-CDA37C682A2A}" presName="childText" presStyleLbl="conFgAcc1" presStyleIdx="0" presStyleCnt="2">
        <dgm:presLayoutVars>
          <dgm:bulletEnabled val="1"/>
        </dgm:presLayoutVars>
      </dgm:prSet>
      <dgm:spPr/>
    </dgm:pt>
    <dgm:pt modelId="{10CE9EF0-B30A-4AB7-91A0-4578E0EBEAD5}" type="pres">
      <dgm:prSet presAssocID="{9C6F0EAA-5A19-4C82-BBA3-C787B82B10C3}" presName="spaceBetweenRectangles" presStyleCnt="0"/>
      <dgm:spPr/>
    </dgm:pt>
    <dgm:pt modelId="{3A7EFE03-B5CF-4421-AD46-BEA6C9876045}" type="pres">
      <dgm:prSet presAssocID="{5B049515-EDED-483A-A2BB-ED1E2325FC51}" presName="parentLin" presStyleCnt="0"/>
      <dgm:spPr/>
    </dgm:pt>
    <dgm:pt modelId="{E710DFD7-F9F6-4F5E-B5D8-42CC108E8B11}" type="pres">
      <dgm:prSet presAssocID="{5B049515-EDED-483A-A2BB-ED1E2325FC51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CC28F5CC-58A6-46BB-B1F8-27FBCCB5B29E}" type="pres">
      <dgm:prSet presAssocID="{5B049515-EDED-483A-A2BB-ED1E2325FC51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BA1A96-5467-4670-B59E-1AF86A62DA99}" type="pres">
      <dgm:prSet presAssocID="{5B049515-EDED-483A-A2BB-ED1E2325FC51}" presName="negativeSpace" presStyleCnt="0"/>
      <dgm:spPr/>
    </dgm:pt>
    <dgm:pt modelId="{DFF7C989-C818-44AE-AF99-460E751C281B}" type="pres">
      <dgm:prSet presAssocID="{5B049515-EDED-483A-A2BB-ED1E2325FC51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E17B9C8E-7CF5-44C9-9972-E625184679E2}" type="presOf" srcId="{5B049515-EDED-483A-A2BB-ED1E2325FC51}" destId="{E710DFD7-F9F6-4F5E-B5D8-42CC108E8B11}" srcOrd="0" destOrd="0" presId="urn:microsoft.com/office/officeart/2005/8/layout/list1"/>
    <dgm:cxn modelId="{C8EFEFBC-0AC7-4FC4-AC75-174754167AAF}" type="presOf" srcId="{6A581C11-0924-4885-9B09-CDA37C682A2A}" destId="{3373E13F-1C9E-4FAF-947A-1DDEBC923ACD}" srcOrd="1" destOrd="0" presId="urn:microsoft.com/office/officeart/2005/8/layout/list1"/>
    <dgm:cxn modelId="{7B7B5B03-E21A-4084-9B1F-E4038B573898}" type="presOf" srcId="{3020EB5F-9441-4F55-A646-22B8A85C1AC1}" destId="{FCFE6908-61D8-4B36-969E-5E8750D0CCF1}" srcOrd="0" destOrd="0" presId="urn:microsoft.com/office/officeart/2005/8/layout/list1"/>
    <dgm:cxn modelId="{594C6122-36F8-45AC-A71F-1B371C509116}" srcId="{3020EB5F-9441-4F55-A646-22B8A85C1AC1}" destId="{5B049515-EDED-483A-A2BB-ED1E2325FC51}" srcOrd="1" destOrd="0" parTransId="{F607C8EF-5EA2-46B4-87A7-D874D0E1F227}" sibTransId="{5286526F-B691-46D0-B715-2EF2C2F65E86}"/>
    <dgm:cxn modelId="{385B0FEA-3239-48EE-8C33-9AA76F5077B2}" type="presOf" srcId="{5B049515-EDED-483A-A2BB-ED1E2325FC51}" destId="{CC28F5CC-58A6-46BB-B1F8-27FBCCB5B29E}" srcOrd="1" destOrd="0" presId="urn:microsoft.com/office/officeart/2005/8/layout/list1"/>
    <dgm:cxn modelId="{1C05CA52-2A1C-4115-A221-E83B658BA16B}" type="presOf" srcId="{6A581C11-0924-4885-9B09-CDA37C682A2A}" destId="{B23C75DA-8BDB-4712-B301-D67E89B2B42E}" srcOrd="0" destOrd="0" presId="urn:microsoft.com/office/officeart/2005/8/layout/list1"/>
    <dgm:cxn modelId="{DABF736C-D80D-4492-800A-E498EAE71392}" srcId="{3020EB5F-9441-4F55-A646-22B8A85C1AC1}" destId="{6A581C11-0924-4885-9B09-CDA37C682A2A}" srcOrd="0" destOrd="0" parTransId="{79F003FC-3CCB-4F95-936C-708E4F4089DD}" sibTransId="{9C6F0EAA-5A19-4C82-BBA3-C787B82B10C3}"/>
    <dgm:cxn modelId="{CA492024-26AA-4D7F-A5F8-D409B587D3E7}" type="presParOf" srcId="{FCFE6908-61D8-4B36-969E-5E8750D0CCF1}" destId="{5FE883F4-C7B6-43B2-B6EE-B67615E95CEC}" srcOrd="0" destOrd="0" presId="urn:microsoft.com/office/officeart/2005/8/layout/list1"/>
    <dgm:cxn modelId="{B05AEE70-006F-4DC9-B62A-C950405E7881}" type="presParOf" srcId="{5FE883F4-C7B6-43B2-B6EE-B67615E95CEC}" destId="{B23C75DA-8BDB-4712-B301-D67E89B2B42E}" srcOrd="0" destOrd="0" presId="urn:microsoft.com/office/officeart/2005/8/layout/list1"/>
    <dgm:cxn modelId="{3B69DD87-752C-4173-8DAA-662899755CE2}" type="presParOf" srcId="{5FE883F4-C7B6-43B2-B6EE-B67615E95CEC}" destId="{3373E13F-1C9E-4FAF-947A-1DDEBC923ACD}" srcOrd="1" destOrd="0" presId="urn:microsoft.com/office/officeart/2005/8/layout/list1"/>
    <dgm:cxn modelId="{4E87F0CB-402E-476B-9772-D1DBA54976AC}" type="presParOf" srcId="{FCFE6908-61D8-4B36-969E-5E8750D0CCF1}" destId="{3AF13E21-68CC-4D46-99F1-09A0537C8DCC}" srcOrd="1" destOrd="0" presId="urn:microsoft.com/office/officeart/2005/8/layout/list1"/>
    <dgm:cxn modelId="{B70D8E29-D362-45CD-ACDA-10AEFAFDDA28}" type="presParOf" srcId="{FCFE6908-61D8-4B36-969E-5E8750D0CCF1}" destId="{F04B7BC5-994F-43EC-B13F-F8C552D8D0A8}" srcOrd="2" destOrd="0" presId="urn:microsoft.com/office/officeart/2005/8/layout/list1"/>
    <dgm:cxn modelId="{893CD9B9-40AC-4352-8ACA-72862EF94D9C}" type="presParOf" srcId="{FCFE6908-61D8-4B36-969E-5E8750D0CCF1}" destId="{10CE9EF0-B30A-4AB7-91A0-4578E0EBEAD5}" srcOrd="3" destOrd="0" presId="urn:microsoft.com/office/officeart/2005/8/layout/list1"/>
    <dgm:cxn modelId="{D4324600-7627-4E89-87FC-D93B2DC9D499}" type="presParOf" srcId="{FCFE6908-61D8-4B36-969E-5E8750D0CCF1}" destId="{3A7EFE03-B5CF-4421-AD46-BEA6C9876045}" srcOrd="4" destOrd="0" presId="urn:microsoft.com/office/officeart/2005/8/layout/list1"/>
    <dgm:cxn modelId="{99CF2FB9-A666-4514-B3AE-1018DA8DDCEC}" type="presParOf" srcId="{3A7EFE03-B5CF-4421-AD46-BEA6C9876045}" destId="{E710DFD7-F9F6-4F5E-B5D8-42CC108E8B11}" srcOrd="0" destOrd="0" presId="urn:microsoft.com/office/officeart/2005/8/layout/list1"/>
    <dgm:cxn modelId="{ACF931C4-F2FB-44EA-993B-05F34D646D98}" type="presParOf" srcId="{3A7EFE03-B5CF-4421-AD46-BEA6C9876045}" destId="{CC28F5CC-58A6-46BB-B1F8-27FBCCB5B29E}" srcOrd="1" destOrd="0" presId="urn:microsoft.com/office/officeart/2005/8/layout/list1"/>
    <dgm:cxn modelId="{64FA35BF-59D3-4D49-A93A-BEBD3CB5DC07}" type="presParOf" srcId="{FCFE6908-61D8-4B36-969E-5E8750D0CCF1}" destId="{0ABA1A96-5467-4670-B59E-1AF86A62DA99}" srcOrd="5" destOrd="0" presId="urn:microsoft.com/office/officeart/2005/8/layout/list1"/>
    <dgm:cxn modelId="{C7A484CF-B839-4AB5-99E7-738865661B47}" type="presParOf" srcId="{FCFE6908-61D8-4B36-969E-5E8750D0CCF1}" destId="{DFF7C989-C818-44AE-AF99-460E751C281B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4B7BC5-994F-43EC-B13F-F8C552D8D0A8}">
      <dsp:nvSpPr>
        <dsp:cNvPr id="0" name=""/>
        <dsp:cNvSpPr/>
      </dsp:nvSpPr>
      <dsp:spPr>
        <a:xfrm>
          <a:off x="0" y="887549"/>
          <a:ext cx="10058399" cy="148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73E13F-1C9E-4FAF-947A-1DDEBC923ACD}">
      <dsp:nvSpPr>
        <dsp:cNvPr id="0" name=""/>
        <dsp:cNvSpPr/>
      </dsp:nvSpPr>
      <dsp:spPr>
        <a:xfrm>
          <a:off x="502920" y="16709"/>
          <a:ext cx="7040880" cy="1741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Муниципальная программа «Развитие и совершенствование гражданской обороны и мероприятий по обеспечению безопасности жизнедеятельности населения на территории МО Город Шлиссельбург Кировского муниципального района Ленинградской области» запланирована в сумме 35,0 </a:t>
          </a:r>
          <a:r>
            <a:rPr lang="ru-RU" sz="1600" kern="1200" dirty="0" err="1" smtClean="0"/>
            <a:t>т.р</a:t>
          </a:r>
          <a:r>
            <a:rPr lang="ru-RU" sz="1600" kern="1200" dirty="0" smtClean="0"/>
            <a:t>., исполнена в сумме 0,0 </a:t>
          </a:r>
          <a:r>
            <a:rPr lang="ru-RU" sz="1600" kern="1200" dirty="0" err="1" smtClean="0"/>
            <a:t>т.р</a:t>
          </a:r>
          <a:r>
            <a:rPr lang="ru-RU" sz="1600" kern="1200" dirty="0" smtClean="0"/>
            <a:t>.</a:t>
          </a:r>
          <a:endParaRPr lang="ru-RU" sz="1600" kern="1200" dirty="0"/>
        </a:p>
      </dsp:txBody>
      <dsp:txXfrm>
        <a:off x="587942" y="101731"/>
        <a:ext cx="6870836" cy="1571636"/>
      </dsp:txXfrm>
    </dsp:sp>
    <dsp:sp modelId="{DFF7C989-C818-44AE-AF99-460E751C281B}">
      <dsp:nvSpPr>
        <dsp:cNvPr id="0" name=""/>
        <dsp:cNvSpPr/>
      </dsp:nvSpPr>
      <dsp:spPr>
        <a:xfrm>
          <a:off x="0" y="3563790"/>
          <a:ext cx="10058399" cy="148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28F5CC-58A6-46BB-B1F8-27FBCCB5B29E}">
      <dsp:nvSpPr>
        <dsp:cNvPr id="0" name=""/>
        <dsp:cNvSpPr/>
      </dsp:nvSpPr>
      <dsp:spPr>
        <a:xfrm>
          <a:off x="502920" y="2692949"/>
          <a:ext cx="7040880" cy="1741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 dirty="0" smtClean="0"/>
        </a:p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Муниципальная программа «Развитие физической культуры и спорта на территории муниципального образования Шлиссельбургское городское поселение Кировского муниципального района Ленинградской области» запланирована в сумме 61 109,7 </a:t>
          </a:r>
          <a:r>
            <a:rPr lang="ru-RU" sz="1600" kern="1200" dirty="0" err="1" smtClean="0"/>
            <a:t>т.р</a:t>
          </a:r>
          <a:r>
            <a:rPr lang="ru-RU" sz="1600" kern="1200" dirty="0" smtClean="0"/>
            <a:t>., исполнена в сумме 0,0 </a:t>
          </a:r>
          <a:r>
            <a:rPr lang="ru-RU" sz="1600" kern="1200" dirty="0" err="1" smtClean="0"/>
            <a:t>т.р</a:t>
          </a:r>
          <a:r>
            <a:rPr lang="ru-RU" sz="1600" kern="1200" dirty="0" smtClean="0"/>
            <a:t>.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 dirty="0" smtClean="0"/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 dirty="0"/>
        </a:p>
      </dsp:txBody>
      <dsp:txXfrm>
        <a:off x="587942" y="2777971"/>
        <a:ext cx="6870836" cy="157163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4B7BC5-994F-43EC-B13F-F8C552D8D0A8}">
      <dsp:nvSpPr>
        <dsp:cNvPr id="0" name=""/>
        <dsp:cNvSpPr/>
      </dsp:nvSpPr>
      <dsp:spPr>
        <a:xfrm>
          <a:off x="0" y="887549"/>
          <a:ext cx="10058399" cy="148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73E13F-1C9E-4FAF-947A-1DDEBC923ACD}">
      <dsp:nvSpPr>
        <dsp:cNvPr id="0" name=""/>
        <dsp:cNvSpPr/>
      </dsp:nvSpPr>
      <dsp:spPr>
        <a:xfrm>
          <a:off x="502920" y="16709"/>
          <a:ext cx="7040880" cy="1741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Муниципальная программа «Развитие культуры муниципального образования Шлиссельбургское городское поселение муниципального образования Кировский муниципальный район Ленинградской области» запланировано в сумме 50 411,9 </a:t>
          </a:r>
          <a:r>
            <a:rPr lang="ru-RU" sz="1600" kern="1200" dirty="0" err="1" smtClean="0"/>
            <a:t>т.р</a:t>
          </a:r>
          <a:r>
            <a:rPr lang="ru-RU" sz="1600" kern="1200" dirty="0" smtClean="0"/>
            <a:t>., исполнено в сумме 50 226,1 </a:t>
          </a:r>
          <a:r>
            <a:rPr lang="ru-RU" sz="1600" kern="1200" dirty="0" err="1" smtClean="0"/>
            <a:t>т.р</a:t>
          </a:r>
          <a:r>
            <a:rPr lang="ru-RU" sz="1600" kern="1200" dirty="0" smtClean="0"/>
            <a:t>.</a:t>
          </a:r>
          <a:endParaRPr lang="ru-RU" sz="1600" kern="1200" dirty="0"/>
        </a:p>
      </dsp:txBody>
      <dsp:txXfrm>
        <a:off x="587942" y="101731"/>
        <a:ext cx="6870836" cy="1571636"/>
      </dsp:txXfrm>
    </dsp:sp>
    <dsp:sp modelId="{DFF7C989-C818-44AE-AF99-460E751C281B}">
      <dsp:nvSpPr>
        <dsp:cNvPr id="0" name=""/>
        <dsp:cNvSpPr/>
      </dsp:nvSpPr>
      <dsp:spPr>
        <a:xfrm>
          <a:off x="0" y="3563790"/>
          <a:ext cx="10058399" cy="148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28F5CC-58A6-46BB-B1F8-27FBCCB5B29E}">
      <dsp:nvSpPr>
        <dsp:cNvPr id="0" name=""/>
        <dsp:cNvSpPr/>
      </dsp:nvSpPr>
      <dsp:spPr>
        <a:xfrm>
          <a:off x="502920" y="2692949"/>
          <a:ext cx="7040880" cy="1741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 smtClean="0"/>
        </a:p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Муниципальная программа «Развитие жилищно-коммунального и дорожного хозяйства муниципального образования Шлиссельбургское городское поселение муниципального образования Кировский муниципальный район Ленинградской области» запланировано в сумме 51 591,9 </a:t>
          </a:r>
          <a:r>
            <a:rPr lang="ru-RU" sz="1600" kern="1200" dirty="0" err="1" smtClean="0"/>
            <a:t>т.р</a:t>
          </a:r>
          <a:r>
            <a:rPr lang="ru-RU" sz="1600" kern="1200" dirty="0" smtClean="0"/>
            <a:t>., исполнено в сумме 43 309,1 </a:t>
          </a:r>
          <a:r>
            <a:rPr lang="ru-RU" sz="1600" kern="1200" dirty="0" err="1" smtClean="0"/>
            <a:t>т.р</a:t>
          </a:r>
          <a:r>
            <a:rPr lang="ru-RU" sz="1600" kern="1200" dirty="0" smtClean="0"/>
            <a:t>.</a:t>
          </a:r>
          <a:endParaRPr lang="ru-RU" sz="1600" kern="1200" dirty="0" smtClean="0"/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 dirty="0"/>
        </a:p>
      </dsp:txBody>
      <dsp:txXfrm>
        <a:off x="587942" y="2777971"/>
        <a:ext cx="6870836" cy="157163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4B7BC5-994F-43EC-B13F-F8C552D8D0A8}">
      <dsp:nvSpPr>
        <dsp:cNvPr id="0" name=""/>
        <dsp:cNvSpPr/>
      </dsp:nvSpPr>
      <dsp:spPr>
        <a:xfrm>
          <a:off x="0" y="887549"/>
          <a:ext cx="10058399" cy="148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73E13F-1C9E-4FAF-947A-1DDEBC923ACD}">
      <dsp:nvSpPr>
        <dsp:cNvPr id="0" name=""/>
        <dsp:cNvSpPr/>
      </dsp:nvSpPr>
      <dsp:spPr>
        <a:xfrm>
          <a:off x="502920" y="16709"/>
          <a:ext cx="7040880" cy="1741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Муниципальная программа «Развитие части территории муниципальном образовании Шлиссельбургское городское поселение Кировского муниципального района Ленинградской области» запланировано в сумме 2 215,4 </a:t>
          </a:r>
          <a:r>
            <a:rPr lang="ru-RU" sz="1600" kern="1200" dirty="0" err="1" smtClean="0"/>
            <a:t>т.р</a:t>
          </a:r>
          <a:r>
            <a:rPr lang="ru-RU" sz="1600" kern="1200" dirty="0" smtClean="0"/>
            <a:t>., исполнено в сумме 2 215,4 </a:t>
          </a:r>
          <a:r>
            <a:rPr lang="ru-RU" sz="1600" kern="1200" dirty="0" err="1" smtClean="0"/>
            <a:t>т.р</a:t>
          </a:r>
          <a:r>
            <a:rPr lang="ru-RU" sz="1600" kern="1200" dirty="0" smtClean="0"/>
            <a:t>.</a:t>
          </a:r>
          <a:endParaRPr lang="ru-RU" sz="1600" kern="1200" dirty="0"/>
        </a:p>
      </dsp:txBody>
      <dsp:txXfrm>
        <a:off x="587942" y="101731"/>
        <a:ext cx="6870836" cy="1571636"/>
      </dsp:txXfrm>
    </dsp:sp>
    <dsp:sp modelId="{DFF7C989-C818-44AE-AF99-460E751C281B}">
      <dsp:nvSpPr>
        <dsp:cNvPr id="0" name=""/>
        <dsp:cNvSpPr/>
      </dsp:nvSpPr>
      <dsp:spPr>
        <a:xfrm>
          <a:off x="0" y="3563790"/>
          <a:ext cx="10058399" cy="148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28F5CC-58A6-46BB-B1F8-27FBCCB5B29E}">
      <dsp:nvSpPr>
        <dsp:cNvPr id="0" name=""/>
        <dsp:cNvSpPr/>
      </dsp:nvSpPr>
      <dsp:spPr>
        <a:xfrm>
          <a:off x="502920" y="2692949"/>
          <a:ext cx="7040880" cy="1741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 smtClean="0"/>
        </a:p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Муниципальная программа «Развитие и поддержка  малого и среднего предпринимательства в муниципальном образовании Шлиссельбургское городское поселение муниципального образования Кировский муниципальный район Ленинградской области» запланировано в сумме 50,0 </a:t>
          </a:r>
          <a:r>
            <a:rPr lang="ru-RU" sz="1600" kern="1200" dirty="0" err="1" smtClean="0"/>
            <a:t>т.р</a:t>
          </a:r>
          <a:r>
            <a:rPr lang="ru-RU" sz="1600" kern="1200" dirty="0" smtClean="0"/>
            <a:t>., исполнено в сумме 50,0 </a:t>
          </a:r>
          <a:r>
            <a:rPr lang="ru-RU" sz="1600" kern="1200" dirty="0" err="1" smtClean="0"/>
            <a:t>т.р</a:t>
          </a:r>
          <a:r>
            <a:rPr lang="ru-RU" sz="1600" kern="1200" dirty="0" smtClean="0"/>
            <a:t>.</a:t>
          </a:r>
          <a:endParaRPr lang="ru-RU" sz="1600" kern="1200" dirty="0"/>
        </a:p>
      </dsp:txBody>
      <dsp:txXfrm>
        <a:off x="587942" y="2777971"/>
        <a:ext cx="6870836" cy="157163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4B7BC5-994F-43EC-B13F-F8C552D8D0A8}">
      <dsp:nvSpPr>
        <dsp:cNvPr id="0" name=""/>
        <dsp:cNvSpPr/>
      </dsp:nvSpPr>
      <dsp:spPr>
        <a:xfrm>
          <a:off x="0" y="887549"/>
          <a:ext cx="10058399" cy="148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73E13F-1C9E-4FAF-947A-1DDEBC923ACD}">
      <dsp:nvSpPr>
        <dsp:cNvPr id="0" name=""/>
        <dsp:cNvSpPr/>
      </dsp:nvSpPr>
      <dsp:spPr>
        <a:xfrm>
          <a:off x="502920" y="16709"/>
          <a:ext cx="7040880" cy="1741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Муниципальная программа «Формирование комфортной городской среды на территории муниципальном образовании Шлиссельбургское городское поселение Кировского муниципального района Ленинградской области» запланировано в сумме 16 483,5 </a:t>
          </a:r>
          <a:r>
            <a:rPr lang="ru-RU" sz="1600" kern="1200" dirty="0" err="1" smtClean="0"/>
            <a:t>т.р</a:t>
          </a:r>
          <a:r>
            <a:rPr lang="ru-RU" sz="1600" kern="1200" dirty="0" smtClean="0"/>
            <a:t>., исполнено в сумме 16 483,5 </a:t>
          </a:r>
          <a:r>
            <a:rPr lang="ru-RU" sz="1600" kern="1200" dirty="0" err="1" smtClean="0"/>
            <a:t>т.р</a:t>
          </a:r>
          <a:r>
            <a:rPr lang="ru-RU" sz="1600" kern="1200" dirty="0" smtClean="0"/>
            <a:t>.</a:t>
          </a:r>
          <a:endParaRPr lang="ru-RU" sz="1600" kern="1200" dirty="0"/>
        </a:p>
      </dsp:txBody>
      <dsp:txXfrm>
        <a:off x="587942" y="101731"/>
        <a:ext cx="6870836" cy="1571636"/>
      </dsp:txXfrm>
    </dsp:sp>
    <dsp:sp modelId="{DFF7C989-C818-44AE-AF99-460E751C281B}">
      <dsp:nvSpPr>
        <dsp:cNvPr id="0" name=""/>
        <dsp:cNvSpPr/>
      </dsp:nvSpPr>
      <dsp:spPr>
        <a:xfrm>
          <a:off x="0" y="3563790"/>
          <a:ext cx="10058399" cy="148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28F5CC-58A6-46BB-B1F8-27FBCCB5B29E}">
      <dsp:nvSpPr>
        <dsp:cNvPr id="0" name=""/>
        <dsp:cNvSpPr/>
      </dsp:nvSpPr>
      <dsp:spPr>
        <a:xfrm>
          <a:off x="502920" y="2692949"/>
          <a:ext cx="7040880" cy="1741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Общий объем запланированных средств на реализацию программ на 2025 год 184 897,4 </a:t>
          </a:r>
          <a:r>
            <a:rPr lang="ru-RU" sz="1600" kern="1200" dirty="0" err="1" smtClean="0"/>
            <a:t>т.р</a:t>
          </a:r>
          <a:r>
            <a:rPr lang="ru-RU" sz="1600" kern="1200" dirty="0" smtClean="0"/>
            <a:t>., исполнение в 2025 году 112 284,1 </a:t>
          </a:r>
          <a:r>
            <a:rPr lang="ru-RU" sz="1600" kern="1200" dirty="0" err="1" smtClean="0"/>
            <a:t>т.р</a:t>
          </a:r>
          <a:r>
            <a:rPr lang="ru-RU" sz="1600" kern="1200" dirty="0" smtClean="0"/>
            <a:t>. или 61,7% </a:t>
          </a:r>
          <a:endParaRPr lang="ru-RU" sz="1600" kern="1200" dirty="0" smtClean="0"/>
        </a:p>
      </dsp:txBody>
      <dsp:txXfrm>
        <a:off x="587942" y="2777971"/>
        <a:ext cx="6870836" cy="15716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A1BA5-8A9D-47CE-A659-84DFF241FA9D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DAAC-A36A-48DF-81EB-542743267529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6769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A1BA5-8A9D-47CE-A659-84DFF241FA9D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DAAC-A36A-48DF-81EB-5427432675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828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A1BA5-8A9D-47CE-A659-84DFF241FA9D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DAAC-A36A-48DF-81EB-5427432675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8841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A1BA5-8A9D-47CE-A659-84DFF241FA9D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DAAC-A36A-48DF-81EB-5427432675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0676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A1BA5-8A9D-47CE-A659-84DFF241FA9D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DAAC-A36A-48DF-81EB-542743267529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5054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A1BA5-8A9D-47CE-A659-84DFF241FA9D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DAAC-A36A-48DF-81EB-5427432675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2537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A1BA5-8A9D-47CE-A659-84DFF241FA9D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DAAC-A36A-48DF-81EB-5427432675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636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A1BA5-8A9D-47CE-A659-84DFF241FA9D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DAAC-A36A-48DF-81EB-5427432675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7608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A1BA5-8A9D-47CE-A659-84DFF241FA9D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DAAC-A36A-48DF-81EB-5427432675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8255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098A1BA5-8A9D-47CE-A659-84DFF241FA9D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532DAAC-A36A-48DF-81EB-5427432675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1145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A1BA5-8A9D-47CE-A659-84DFF241FA9D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DAAC-A36A-48DF-81EB-5427432675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4307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98A1BA5-8A9D-47CE-A659-84DFF241FA9D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532DAAC-A36A-48DF-81EB-542743267529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1138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2315174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ОТЧЕТ ОБ ИСПОЛНЕНИИ БЮДЖЕТА ШЛИССЕЛЬБУРГСКОГО ГОРОДСКОГО ПОСЕЛЕНИЯ КИРОВСКОГО МУНИЦИПАЛЬНОГО РАЙОНА ЛЕНИНГРАДСКОЙ ОБЛАСТИ ЗА 2025 ГОД</a:t>
            </a:r>
            <a:endParaRPr lang="ru-RU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БЮДЖЕТ ДЛЯ ГРАЖДАН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7675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14160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>
                <a:solidFill>
                  <a:srgbClr val="E48312">
                    <a:lumMod val="75000"/>
                  </a:srgbClr>
                </a:solidFill>
              </a:rPr>
              <a:t>ПОКАЗАТЕЛИ ИСПОЛНЕНИЯ </a:t>
            </a:r>
            <a:br>
              <a:rPr lang="ru-RU" sz="3200" dirty="0">
                <a:solidFill>
                  <a:srgbClr val="E48312">
                    <a:lumMod val="75000"/>
                  </a:srgbClr>
                </a:solidFill>
              </a:rPr>
            </a:br>
            <a:r>
              <a:rPr lang="ru-RU" sz="3200" dirty="0">
                <a:solidFill>
                  <a:srgbClr val="E48312">
                    <a:lumMod val="75000"/>
                  </a:srgbClr>
                </a:solidFill>
              </a:rPr>
              <a:t>ДОХОДНОЙ ЧАСТИ БЮДЖЕТА </a:t>
            </a:r>
            <a:br>
              <a:rPr lang="ru-RU" sz="3200" dirty="0">
                <a:solidFill>
                  <a:srgbClr val="E48312">
                    <a:lumMod val="75000"/>
                  </a:srgbClr>
                </a:solidFill>
              </a:rPr>
            </a:br>
            <a:r>
              <a:rPr lang="ru-RU" sz="3200" dirty="0">
                <a:solidFill>
                  <a:srgbClr val="E48312">
                    <a:lumMod val="75000"/>
                  </a:srgbClr>
                </a:solidFill>
              </a:rPr>
              <a:t>ЗА 2025 </a:t>
            </a:r>
            <a:r>
              <a:rPr lang="ru-RU" sz="3200" dirty="0" smtClean="0">
                <a:solidFill>
                  <a:srgbClr val="E48312">
                    <a:lumMod val="75000"/>
                  </a:srgbClr>
                </a:solidFill>
              </a:rPr>
              <a:t>ГОД (продолжение)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5625357"/>
              </p:ext>
            </p:extLst>
          </p:nvPr>
        </p:nvGraphicFramePr>
        <p:xfrm>
          <a:off x="1096963" y="1846263"/>
          <a:ext cx="100584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3974"/>
                <a:gridCol w="2107474"/>
                <a:gridCol w="1854926"/>
                <a:gridCol w="1872026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ПОКАЗАТЕЛИ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ПЛАН 2025,</a:t>
                      </a:r>
                      <a:r>
                        <a:rPr lang="ru-RU" baseline="0" dirty="0" smtClean="0"/>
                        <a:t> Т.Р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ФАКТ 2025, Т.Р.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ИСПОЛНЕНИЕ,</a:t>
                      </a:r>
                      <a:r>
                        <a:rPr lang="ru-RU" baseline="0" dirty="0" smtClean="0"/>
                        <a:t> %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ДОХОДЫ ОТ ПРОДАЖИ ЗЕМЛИ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46 488,4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25 154,0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54,1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АДМИНИСТРАТИВНЫЕ</a:t>
                      </a:r>
                      <a:r>
                        <a:rPr lang="ru-RU" baseline="0" dirty="0" smtClean="0"/>
                        <a:t> ШТРАФЫ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ПРОЧИЕ НЕНАЛОГОВЫЕ ДОХОДЫ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2 054,4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БЕЗВОЗМЕЗДНЫЕ ПОСТУПЛЕНИЯ, ВСЕГО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130 370,5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74 461,0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57,1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ДОТАЦИИ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22 243,3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22 243,3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100,0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СУБСИДИИ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86 899,6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31 879,1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36,7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СУБВЕНЦИИ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1 227,6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1 227,6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100,0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ИМБТ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20 000,0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19 111,0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95,6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ВСЕГО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307 665,8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238 020,4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77,4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8655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601671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СТРУКТУРА РАСХОДОВ БЮДЖЕТА ЗА 2025 ГОД</a:t>
            </a:r>
            <a:endParaRPr lang="ru-RU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6271089"/>
              </p:ext>
            </p:extLst>
          </p:nvPr>
        </p:nvGraphicFramePr>
        <p:xfrm>
          <a:off x="975360" y="1846263"/>
          <a:ext cx="10180003" cy="44500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57324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89776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ПОКАЗАТЕЛИ ИСПОЛНЕНИЯ</a:t>
            </a:r>
            <a:b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РАСХОДНОЙ ЧАСТИ БЮДЖЕТА</a:t>
            </a:r>
            <a:b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ЗА 2025 ГОД</a:t>
            </a: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0686620"/>
              </p:ext>
            </p:extLst>
          </p:nvPr>
        </p:nvGraphicFramePr>
        <p:xfrm>
          <a:off x="984071" y="1158240"/>
          <a:ext cx="10171293" cy="51903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50844"/>
                <a:gridCol w="1320948"/>
                <a:gridCol w="1171239"/>
                <a:gridCol w="1928262"/>
              </a:tblGrid>
              <a:tr h="424654">
                <a:tc>
                  <a:txBody>
                    <a:bodyPr/>
                    <a:lstStyle/>
                    <a:p>
                      <a:r>
                        <a:rPr lang="ru-RU" dirty="0" smtClean="0"/>
                        <a:t>ПОКАЗАТЕЛЬ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ПЛАН, Т.Р.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ФАКТ, Т.Р.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ИСПОЛНЕНИЕ, %</a:t>
                      </a:r>
                      <a:endParaRPr lang="ru-RU" dirty="0"/>
                    </a:p>
                  </a:txBody>
                  <a:tcPr/>
                </a:tc>
              </a:tr>
              <a:tr h="315575">
                <a:tc>
                  <a:txBody>
                    <a:bodyPr/>
                    <a:lstStyle/>
                    <a:p>
                      <a:r>
                        <a:rPr lang="ru-RU" dirty="0" smtClean="0"/>
                        <a:t>Общегосударственные расходы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64 143,6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59 525,9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92,8</a:t>
                      </a:r>
                      <a:endParaRPr lang="ru-RU" dirty="0"/>
                    </a:p>
                  </a:txBody>
                  <a:tcPr/>
                </a:tc>
              </a:tr>
              <a:tr h="341701">
                <a:tc>
                  <a:txBody>
                    <a:bodyPr/>
                    <a:lstStyle/>
                    <a:p>
                      <a:r>
                        <a:rPr lang="ru-RU" dirty="0" smtClean="0"/>
                        <a:t>Национальная оборона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1 220,6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1 220,6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100,0</a:t>
                      </a:r>
                      <a:endParaRPr lang="ru-RU" dirty="0"/>
                    </a:p>
                  </a:txBody>
                  <a:tcPr/>
                </a:tc>
              </a:tr>
              <a:tr h="324284">
                <a:tc>
                  <a:txBody>
                    <a:bodyPr/>
                    <a:lstStyle/>
                    <a:p>
                      <a:r>
                        <a:rPr lang="ru-RU" dirty="0" smtClean="0"/>
                        <a:t>Национальная безопасность и </a:t>
                      </a:r>
                      <a:r>
                        <a:rPr lang="ru-RU" dirty="0" err="1" smtClean="0"/>
                        <a:t>правоохран</a:t>
                      </a:r>
                      <a:r>
                        <a:rPr lang="ru-RU" dirty="0" smtClean="0"/>
                        <a:t>. </a:t>
                      </a:r>
                      <a:r>
                        <a:rPr lang="ru-RU" dirty="0" err="1" smtClean="0"/>
                        <a:t>деят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1 848,2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1 746,4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94,5</a:t>
                      </a:r>
                      <a:endParaRPr lang="ru-RU" dirty="0"/>
                    </a:p>
                  </a:txBody>
                  <a:tcPr/>
                </a:tc>
              </a:tr>
              <a:tr h="306867">
                <a:tc>
                  <a:txBody>
                    <a:bodyPr/>
                    <a:lstStyle/>
                    <a:p>
                      <a:r>
                        <a:rPr lang="ru-RU" dirty="0" smtClean="0"/>
                        <a:t>Национальная экономика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27 602,2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20 875,7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75,6</a:t>
                      </a:r>
                      <a:endParaRPr lang="ru-RU" dirty="0"/>
                    </a:p>
                  </a:txBody>
                  <a:tcPr/>
                </a:tc>
              </a:tr>
              <a:tr h="350410">
                <a:tc>
                  <a:txBody>
                    <a:bodyPr/>
                    <a:lstStyle/>
                    <a:p>
                      <a:r>
                        <a:rPr lang="ru-RU" dirty="0" smtClean="0"/>
                        <a:t>Жилищно-коммунальное хозяйство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95 462,7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89 300,8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93,5</a:t>
                      </a:r>
                      <a:endParaRPr lang="ru-RU" dirty="0"/>
                    </a:p>
                  </a:txBody>
                  <a:tcPr/>
                </a:tc>
              </a:tr>
              <a:tr h="341701">
                <a:tc>
                  <a:txBody>
                    <a:bodyPr/>
                    <a:lstStyle/>
                    <a:p>
                      <a:r>
                        <a:rPr lang="ru-RU" dirty="0" smtClean="0"/>
                        <a:t>Охрана окружающей среды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403,2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403,2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100,0</a:t>
                      </a:r>
                      <a:endParaRPr lang="ru-RU" dirty="0"/>
                    </a:p>
                  </a:txBody>
                  <a:tcPr/>
                </a:tc>
              </a:tr>
              <a:tr h="341701">
                <a:tc>
                  <a:txBody>
                    <a:bodyPr/>
                    <a:lstStyle/>
                    <a:p>
                      <a:r>
                        <a:rPr lang="ru-RU" dirty="0" smtClean="0"/>
                        <a:t>Образование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140,3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140,3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100,0</a:t>
                      </a:r>
                      <a:endParaRPr lang="ru-RU" dirty="0"/>
                    </a:p>
                  </a:txBody>
                  <a:tcPr/>
                </a:tc>
              </a:tr>
              <a:tr h="341701">
                <a:tc>
                  <a:txBody>
                    <a:bodyPr/>
                    <a:lstStyle/>
                    <a:p>
                      <a:r>
                        <a:rPr lang="ru-RU" dirty="0" smtClean="0"/>
                        <a:t>Культура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51 085,8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50 883,0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99,6</a:t>
                      </a:r>
                      <a:endParaRPr lang="ru-RU" dirty="0"/>
                    </a:p>
                  </a:txBody>
                  <a:tcPr/>
                </a:tc>
              </a:tr>
              <a:tr h="350410">
                <a:tc>
                  <a:txBody>
                    <a:bodyPr/>
                    <a:lstStyle/>
                    <a:p>
                      <a:r>
                        <a:rPr lang="ru-RU" dirty="0" smtClean="0"/>
                        <a:t>Социальная политика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2 441,7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2 441,7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100,0</a:t>
                      </a:r>
                      <a:endParaRPr lang="ru-RU" dirty="0"/>
                    </a:p>
                  </a:txBody>
                  <a:tcPr/>
                </a:tc>
              </a:tr>
              <a:tr h="376535">
                <a:tc>
                  <a:txBody>
                    <a:bodyPr/>
                    <a:lstStyle/>
                    <a:p>
                      <a:r>
                        <a:rPr lang="ru-RU" dirty="0" smtClean="0"/>
                        <a:t>Физическая культура и спорт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65 198,3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52,7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0,1</a:t>
                      </a:r>
                      <a:endParaRPr lang="ru-RU" dirty="0"/>
                    </a:p>
                  </a:txBody>
                  <a:tcPr/>
                </a:tc>
              </a:tr>
              <a:tr h="313509">
                <a:tc>
                  <a:txBody>
                    <a:bodyPr/>
                    <a:lstStyle/>
                    <a:p>
                      <a:r>
                        <a:rPr lang="ru-RU" dirty="0" smtClean="0"/>
                        <a:t>Средства массовой информации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4 879,8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4 879,8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100,0</a:t>
                      </a:r>
                      <a:endParaRPr lang="ru-RU" dirty="0"/>
                    </a:p>
                  </a:txBody>
                  <a:tcPr/>
                </a:tc>
              </a:tr>
              <a:tr h="339635">
                <a:tc>
                  <a:txBody>
                    <a:bodyPr/>
                    <a:lstStyle/>
                    <a:p>
                      <a:r>
                        <a:rPr lang="ru-RU" dirty="0" smtClean="0"/>
                        <a:t>Обслуживание гос. долга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600,0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411,8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68,6</a:t>
                      </a:r>
                      <a:endParaRPr lang="ru-RU" dirty="0"/>
                    </a:p>
                  </a:txBody>
                  <a:tcPr/>
                </a:tc>
              </a:tr>
              <a:tr h="339635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ВСЕГО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315 026,4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231 881,9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73,6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0460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514586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ИСПОЛНЕНИЕ МУНИЦИПАЛЬНЫХ ПРОГРАММ В 2025 ГОДУ</a:t>
            </a:r>
            <a:endParaRPr lang="ru-RU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5779927"/>
              </p:ext>
            </p:extLst>
          </p:nvPr>
        </p:nvGraphicFramePr>
        <p:xfrm>
          <a:off x="1096963" y="801688"/>
          <a:ext cx="10058400" cy="5067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31122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514586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ИСПОЛНЕНИЕ МУНИЦИПАЛЬНЫХ ПРОГРАММ В 2025 ГОДУ</a:t>
            </a:r>
            <a:endParaRPr lang="ru-RU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1249630"/>
              </p:ext>
            </p:extLst>
          </p:nvPr>
        </p:nvGraphicFramePr>
        <p:xfrm>
          <a:off x="1096963" y="801688"/>
          <a:ext cx="10058400" cy="5067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75430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514586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ИСПОЛНЕНИЕ МУНИЦИПАЛЬНЫХ ПРОГРАММ В 2025 ГОДУ</a:t>
            </a:r>
            <a:endParaRPr lang="ru-RU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558041"/>
              </p:ext>
            </p:extLst>
          </p:nvPr>
        </p:nvGraphicFramePr>
        <p:xfrm>
          <a:off x="1096963" y="801688"/>
          <a:ext cx="10058400" cy="5067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76268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514586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ИСПОЛНЕНИЕ МУНИЦИПАЛЬНЫХ ПРОГРАММ В 2025 ГОДУ</a:t>
            </a:r>
            <a:endParaRPr lang="ru-RU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5630771"/>
              </p:ext>
            </p:extLst>
          </p:nvPr>
        </p:nvGraphicFramePr>
        <p:xfrm>
          <a:off x="1096963" y="801688"/>
          <a:ext cx="10058400" cy="5067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75134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68004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СПАСИБО ЗА ВНИМАНИЕ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300" dirty="0">
                <a:solidFill>
                  <a:schemeClr val="tx1"/>
                </a:solidFill>
              </a:rPr>
              <a:t>Адрес: 187320 Ленинградская область, Кировский район,  </a:t>
            </a:r>
          </a:p>
          <a:p>
            <a:pPr algn="ctr"/>
            <a:r>
              <a:rPr lang="ru-RU" sz="2300" dirty="0">
                <a:solidFill>
                  <a:schemeClr val="tx1"/>
                </a:solidFill>
              </a:rPr>
              <a:t>г. Шлиссельбург, ул. Жука, д. </a:t>
            </a:r>
            <a:r>
              <a:rPr lang="ru-RU" sz="2300" dirty="0" smtClean="0">
                <a:solidFill>
                  <a:schemeClr val="tx1"/>
                </a:solidFill>
              </a:rPr>
              <a:t>5</a:t>
            </a:r>
            <a:endParaRPr lang="ru-RU" sz="2300" dirty="0">
              <a:solidFill>
                <a:schemeClr val="tx1"/>
              </a:solidFill>
            </a:endParaRPr>
          </a:p>
          <a:p>
            <a:pPr algn="ctr"/>
            <a:r>
              <a:rPr lang="ru-RU" sz="2300" dirty="0">
                <a:solidFill>
                  <a:schemeClr val="tx1"/>
                </a:solidFill>
              </a:rPr>
              <a:t>E-</a:t>
            </a:r>
            <a:r>
              <a:rPr lang="ru-RU" sz="2300" dirty="0" err="1">
                <a:solidFill>
                  <a:schemeClr val="tx1"/>
                </a:solidFill>
              </a:rPr>
              <a:t>mail</a:t>
            </a:r>
            <a:r>
              <a:rPr lang="ru-RU" sz="2300" dirty="0">
                <a:solidFill>
                  <a:schemeClr val="tx1"/>
                </a:solidFill>
              </a:rPr>
              <a:t>: </a:t>
            </a:r>
            <a:r>
              <a:rPr lang="ru-RU" sz="2300" dirty="0" smtClean="0">
                <a:solidFill>
                  <a:schemeClr val="tx1"/>
                </a:solidFill>
              </a:rPr>
              <a:t>amosgp@yandex.ru</a:t>
            </a:r>
            <a:endParaRPr lang="ru-RU" sz="2300" dirty="0">
              <a:solidFill>
                <a:schemeClr val="tx1"/>
              </a:solidFill>
            </a:endParaRPr>
          </a:p>
          <a:p>
            <a:pPr algn="ctr"/>
            <a:r>
              <a:rPr lang="ru-RU" sz="2300" dirty="0">
                <a:solidFill>
                  <a:schemeClr val="tx1"/>
                </a:solidFill>
              </a:rPr>
              <a:t>Телефон: 8 (813-62) </a:t>
            </a:r>
            <a:r>
              <a:rPr lang="ru-RU" sz="2300" dirty="0" smtClean="0">
                <a:solidFill>
                  <a:schemeClr val="tx1"/>
                </a:solidFill>
              </a:rPr>
              <a:t>99-599</a:t>
            </a:r>
            <a:endParaRPr lang="ru-RU" sz="2300" dirty="0">
              <a:solidFill>
                <a:schemeClr val="tx1"/>
              </a:solidFill>
            </a:endParaRPr>
          </a:p>
          <a:p>
            <a:pPr algn="ctr"/>
            <a:r>
              <a:rPr lang="ru-RU" sz="2300" dirty="0">
                <a:solidFill>
                  <a:schemeClr val="tx1"/>
                </a:solidFill>
              </a:rPr>
              <a:t>График работы:  с 9-00 до 18-00 обед с 13-00 до 14-00 </a:t>
            </a:r>
          </a:p>
          <a:p>
            <a:pPr algn="ctr"/>
            <a:r>
              <a:rPr lang="ru-RU" sz="2300" dirty="0">
                <a:solidFill>
                  <a:schemeClr val="tx1"/>
                </a:solidFill>
              </a:rPr>
              <a:t>    выходные: суббота, </a:t>
            </a:r>
            <a:r>
              <a:rPr lang="ru-RU" sz="2300" dirty="0" smtClean="0">
                <a:solidFill>
                  <a:schemeClr val="tx1"/>
                </a:solidFill>
              </a:rPr>
              <a:t>воскресенье</a:t>
            </a:r>
            <a:endParaRPr lang="ru-RU" sz="2300" dirty="0">
              <a:solidFill>
                <a:schemeClr val="tx1"/>
              </a:solidFill>
            </a:endParaRPr>
          </a:p>
          <a:p>
            <a:pPr algn="ctr"/>
            <a:r>
              <a:rPr lang="ru-RU" sz="2300" dirty="0">
                <a:solidFill>
                  <a:schemeClr val="tx1"/>
                </a:solidFill>
              </a:rPr>
              <a:t>Информация размещается на официальном сайте </a:t>
            </a:r>
            <a:r>
              <a:rPr lang="ru-RU" sz="2300" dirty="0" err="1">
                <a:solidFill>
                  <a:schemeClr val="tx1"/>
                </a:solidFill>
              </a:rPr>
              <a:t>www</a:t>
            </a:r>
            <a:r>
              <a:rPr lang="ru-RU" sz="2300" dirty="0">
                <a:solidFill>
                  <a:schemeClr val="tx1"/>
                </a:solidFill>
              </a:rPr>
              <a:t>. admshlisselburg.ru</a:t>
            </a:r>
          </a:p>
          <a:p>
            <a:pPr algn="ctr"/>
            <a:r>
              <a:rPr lang="ru-RU" sz="2300" dirty="0">
                <a:solidFill>
                  <a:schemeClr val="tx1"/>
                </a:solidFill>
              </a:rPr>
              <a:t>vk.com/</a:t>
            </a:r>
            <a:r>
              <a:rPr lang="ru-RU" sz="2300" dirty="0" err="1">
                <a:solidFill>
                  <a:schemeClr val="tx1"/>
                </a:solidFill>
              </a:rPr>
              <a:t>myshlisselburgofficial</a:t>
            </a:r>
            <a:endParaRPr lang="ru-RU" sz="2300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1448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071933"/>
          </a:xfrm>
        </p:spPr>
        <p:txBody>
          <a:bodyPr>
            <a:normAutofit fontScale="90000"/>
          </a:bodyPr>
          <a:lstStyle/>
          <a:p>
            <a:pPr marL="91440" indent="-91440" algn="ctr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МУНИЦИПАЛЬНОЕ ОБРАЗОВАНИЕ 1</a:t>
            </a:r>
            <a:br>
              <a:rPr lang="ru-RU" sz="2000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rPr>
            </a:b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ГОРОДСКОЕ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ПОСЕЛЕНИЕ 1</a:t>
            </a:r>
            <a:br>
              <a:rPr lang="ru-RU" sz="2000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rPr>
            </a:b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Численность постоянного населения – 13 916 чел.</a:t>
            </a:r>
            <a:br>
              <a:rPr lang="ru-RU" sz="2000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rPr>
            </a:br>
            <a:endParaRPr lang="ru-RU" sz="2000" dirty="0">
              <a:solidFill>
                <a:schemeClr val="accent1">
                  <a:lumMod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Площадь территории Шлиссельбургского городского поселения составляет    4 374,6 га. </a:t>
            </a:r>
          </a:p>
          <a:p>
            <a:pPr algn="ctr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На территории Шлиссельбургского городского поселения расположены 3 садоводческих некоммерческих товарищества:</a:t>
            </a:r>
          </a:p>
          <a:p>
            <a:pPr algn="ctr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СНТ «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Шлиссельбуржец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»: количество участков – 1 170, площадь территории – 90,6 га, расположено в районе 4–5 км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Староладожского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канала;</a:t>
            </a:r>
          </a:p>
          <a:p>
            <a:pPr algn="ctr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СНТ «Волна»: количество участков – 246, площадь территории – 17,5 га, расположено в районе 4 км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Староладожского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канала;</a:t>
            </a:r>
          </a:p>
          <a:p>
            <a:pPr algn="ctr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СНТ «Орешек»: количество участков – 440, площадь территории – 32,1 га, расположено в районе 5 км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Староладожского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канала.</a:t>
            </a:r>
          </a:p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Протяженность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автодорог общего пользования местного значения – 36,9 км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2665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714883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ГЛОССАРИЙ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БЮДЖЕТ —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это денежный фонд муниципального образования, предназначенный для финансового обеспечения его задач и функций. Другими словами, это план доходов и расходов на очередной финансовый год и плановый период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ДОХОДЫ БЮДЖЕТА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—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это денежные средства, поступающие в бюджет в безвозмездном и безвозвратном порядке в распоряжение органов государственной власти. Они формируют доходную часть бюджета, за исключением средств, являющихся источниками финансирования дефицита бюджета. </a:t>
            </a:r>
            <a:endParaRPr lang="ru-RU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РАСХОДЫ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БЮДЖЕТА  — это денежные средства, которые правительство или другие органы управления тратят на реализацию своих программ и проектов в различных сферах. Они направлены на финансовое обеспечение государственных программ и не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</a:rPr>
              <a:t>включёнённых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 в государственные программы направлений деятельности органов государственной власти.</a:t>
            </a:r>
          </a:p>
        </p:txBody>
      </p:sp>
    </p:spTree>
    <p:extLst>
      <p:ext uri="{BB962C8B-B14F-4D97-AF65-F5344CB8AC3E}">
        <p14:creationId xmlns:p14="http://schemas.microsoft.com/office/powerpoint/2010/main" val="2349171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714883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ГЛОССАРИЙ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ПРОФИЦИТ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— это ситуация, когда доходы государства превышают его расходы за определённый период времени (обычно за финансовый </a:t>
            </a:r>
            <a:endParaRPr lang="ru-RU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ДЕФИЦИТ —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это ситуация, при которой затраты государства превышают доходы в течение выбранного периода (обычно — за год). </a:t>
            </a:r>
          </a:p>
        </p:txBody>
      </p:sp>
    </p:spTree>
    <p:extLst>
      <p:ext uri="{BB962C8B-B14F-4D97-AF65-F5344CB8AC3E}">
        <p14:creationId xmlns:p14="http://schemas.microsoft.com/office/powerpoint/2010/main" val="3916656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619088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СТРУКТУРА ДОХОДОВ БЮДЖЕТА ЗА 2025 ГОД</a:t>
            </a:r>
            <a:endParaRPr lang="ru-RU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11" name="Объект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6868788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82648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645214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СТРАУКТУРА НАЛОГОВЫХ ДОХОДОВ ЗА 2025 ГОД</a:t>
            </a:r>
            <a:endParaRPr lang="ru-RU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8533587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66766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54942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СТРУКТУРА НЕНАЛОГОВЫХ ДОХОДОВ ЗА 2025 ГОД</a:t>
            </a:r>
            <a:endParaRPr lang="ru-RU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8284308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1630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99355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СТРУКТУРА БЕЗВОЗМЕЗДНЫХ ПОСТУПЛЕНИЙ </a:t>
            </a:r>
            <a:b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ЗА 2025 ГОД</a:t>
            </a:r>
            <a:endParaRPr lang="ru-RU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6441516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95954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ПОКАЗАТЕЛИ ИСПОЛНЕНИЯ </a:t>
            </a:r>
            <a:b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ДОХОДНОЙ ЧАСТИ БЮДЖЕТА </a:t>
            </a:r>
            <a:b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ЗА 2025 ГОД</a:t>
            </a:r>
            <a:endParaRPr lang="ru-RU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7574324"/>
              </p:ext>
            </p:extLst>
          </p:nvPr>
        </p:nvGraphicFramePr>
        <p:xfrm>
          <a:off x="1096963" y="1846263"/>
          <a:ext cx="10058400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18877"/>
                <a:gridCol w="2325189"/>
                <a:gridCol w="2133600"/>
                <a:gridCol w="1880734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ПОКАЗАТЕЛЬ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ПЛАН 2025, Т.Р.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ФАКТ 2025, Т.Р.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ИСПОЛНЕНИЕ, %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НАЛОГОВЫЕ ДОХОДЫ, ВСЕГО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105 339,0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124 855,7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118,5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НДФЛ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61 869,3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73 816,6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119,3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АКЦИЗЫ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2 633,9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2 814,6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106,9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ИМУЩЕСТВЕННЫЙ НАЛОГ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19 230,0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17 595,9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91,5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ЗЕМЕЛЬНЫЙ НАЛОГ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21 600,0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30 620,7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141,8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ЕДИНЫЙ С/Х НАЛОГ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5,8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7,9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136,2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НЕНАЛОГОВЫЕ ДОХОДЫ, ВСЕГО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71 956,3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38 703,7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53,8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АРЕНДА ЗЕМЕЛЬНЫХ УЧАСТКОВ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7 000,0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7 095,9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101,4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ПРОЧИЕ ПОСТУПЛЕНИЯ ОТ ИМУЩ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2 600,0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3 733,4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143,6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ПЛАТА ЗА НТО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600,0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658,0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109,7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ДОХОДЫ ОТ РЕАЛИЗАЦИИ ИМУЩ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15 267,9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8161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233</TotalTime>
  <Words>968</Words>
  <Application>Microsoft Office PowerPoint</Application>
  <PresentationFormat>Широкоэкранный</PresentationFormat>
  <Paragraphs>224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0" baseType="lpstr">
      <vt:lpstr>Calibri</vt:lpstr>
      <vt:lpstr>Calibri Light</vt:lpstr>
      <vt:lpstr>Ретро</vt:lpstr>
      <vt:lpstr>ОТЧЕТ ОБ ИСПОЛНЕНИИ БЮДЖЕТА ШЛИССЕЛЬБУРГСКОГО ГОРОДСКОГО ПОСЕЛЕНИЯ КИРОВСКОГО МУНИЦИПАЛЬНОГО РАЙОНА ЛЕНИНГРАДСКОЙ ОБЛАСТИ ЗА 2025 ГОД</vt:lpstr>
      <vt:lpstr>МУНИЦИПАЛЬНОЕ ОБРАЗОВАНИЕ 1 ГОРОДСКОЕ ПОСЕЛЕНИЕ 1 Численность постоянного населения – 13 916 чел. </vt:lpstr>
      <vt:lpstr>ГЛОССАРИЙ</vt:lpstr>
      <vt:lpstr>ГЛОССАРИЙ</vt:lpstr>
      <vt:lpstr>СТРУКТУРА ДОХОДОВ БЮДЖЕТА ЗА 2025 ГОД</vt:lpstr>
      <vt:lpstr>СТРАУКТУРА НАЛОГОВЫХ ДОХОДОВ ЗА 2025 ГОД</vt:lpstr>
      <vt:lpstr>СТРУКТУРА НЕНАЛОГОВЫХ ДОХОДОВ ЗА 2025 ГОД</vt:lpstr>
      <vt:lpstr>СТРУКТУРА БЕЗВОЗМЕЗДНЫХ ПОСТУПЛЕНИЙ  ЗА 2025 ГОД</vt:lpstr>
      <vt:lpstr>ПОКАЗАТЕЛИ ИСПОЛНЕНИЯ  ДОХОДНОЙ ЧАСТИ БЮДЖЕТА  ЗА 2025 ГОД</vt:lpstr>
      <vt:lpstr>ПОКАЗАТЕЛИ ИСПОЛНЕНИЯ  ДОХОДНОЙ ЧАСТИ БЮДЖЕТА  ЗА 2025 ГОД (продолжение)</vt:lpstr>
      <vt:lpstr>СТРУКТУРА РАСХОДОВ БЮДЖЕТА ЗА 2025 ГОД</vt:lpstr>
      <vt:lpstr>ПОКАЗАТЕЛИ ИСПОЛНЕНИЯ РАСХОДНОЙ ЧАСТИ БЮДЖЕТА ЗА 2025 ГОД</vt:lpstr>
      <vt:lpstr>ИСПОЛНЕНИЕ МУНИЦИПАЛЬНЫХ ПРОГРАММ В 2025 ГОДУ</vt:lpstr>
      <vt:lpstr>ИСПОЛНЕНИЕ МУНИЦИПАЛЬНЫХ ПРОГРАММ В 2025 ГОДУ</vt:lpstr>
      <vt:lpstr>ИСПОЛНЕНИЕ МУНИЦИПАЛЬНЫХ ПРОГРАММ В 2025 ГОДУ</vt:lpstr>
      <vt:lpstr>ИСПОЛНЕНИЕ МУНИЦИПАЛЬНЫХ ПРОГРАММ В 2025 ГОДУ</vt:lpstr>
      <vt:lpstr>СПАСИБО ЗА ВНИМАНИЕ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ОБ ИСПОЛНЕНИИ БЮДЖЕТА ШЛИССЕЛЬБУРГСКОГО ГОРОДСКОГО ПОСЕЛЕНИЯ КИРОВСКОГО МУНИЦИПАЛЬНОГО РАЙОНА ЛЕНИНГРАДСКОЙ ОБЛАСТИ ЗА 2025 ГОД</dc:title>
  <dc:creator>User</dc:creator>
  <cp:lastModifiedBy>User</cp:lastModifiedBy>
  <cp:revision>36</cp:revision>
  <dcterms:created xsi:type="dcterms:W3CDTF">2026-02-16T07:16:57Z</dcterms:created>
  <dcterms:modified xsi:type="dcterms:W3CDTF">2026-02-16T13:53:49Z</dcterms:modified>
</cp:coreProperties>
</file>