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2024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8AD-4B4B-978D-83079C605BB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8AD-4B4B-978D-83079C605BB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8AD-4B4B-978D-83079C605BBC}"/>
              </c:ext>
            </c:extLst>
          </c:dPt>
          <c:dLbls>
            <c:dLbl>
              <c:idx val="0"/>
              <c:layout>
                <c:manualLayout>
                  <c:x val="0.11489898989898981"/>
                  <c:y val="-8.2083662194159551E-2"/>
                </c:manualLayout>
              </c:layout>
              <c:tx>
                <c:rich>
                  <a:bodyPr/>
                  <a:lstStyle/>
                  <a:p>
                    <a:fld id="{C67C3210-920D-46D8-BC3D-7CE1DCE19550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8AD-4B4B-978D-83079C605BBC}"/>
                </c:ext>
              </c:extLst>
            </c:dLbl>
            <c:dLbl>
              <c:idx val="1"/>
              <c:layout>
                <c:manualLayout>
                  <c:x val="-0.10606060606060608"/>
                  <c:y val="6.3141278610891874E-2"/>
                </c:manualLayout>
              </c:layout>
              <c:tx>
                <c:rich>
                  <a:bodyPr/>
                  <a:lstStyle/>
                  <a:p>
                    <a:fld id="{81D81901-87DA-43ED-9C8E-90BEBD8EBFF5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8AD-4B4B-978D-83079C605BBC}"/>
                </c:ext>
              </c:extLst>
            </c:dLbl>
            <c:dLbl>
              <c:idx val="2"/>
              <c:layout>
                <c:manualLayout>
                  <c:x val="-9.5959595959595981E-2"/>
                  <c:y val="-0.12943962115232838"/>
                </c:manualLayout>
              </c:layout>
              <c:tx>
                <c:rich>
                  <a:bodyPr/>
                  <a:lstStyle/>
                  <a:p>
                    <a:fld id="{270B3366-08B3-4689-B33C-6FD6C5881EB9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8AD-4B4B-978D-83079C605BB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0.52300000000000002</c:v>
                </c:pt>
                <c:pt idx="1">
                  <c:v>0.16300000000000001</c:v>
                </c:pt>
                <c:pt idx="2">
                  <c:v>0.314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AD-4B4B-978D-83079C605BB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496957766642803"/>
          <c:y val="0.15345418839219679"/>
          <c:w val="0.23745466475781438"/>
          <c:h val="0.758932315780969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2024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414-413F-8DD3-EBA61E6C53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414-413F-8DD3-EBA61E6C53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414-413F-8DD3-EBA61E6C53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414-413F-8DD3-EBA61E6C53F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414-413F-8DD3-EBA61E6C53FF}"/>
              </c:ext>
            </c:extLst>
          </c:dPt>
          <c:dLbls>
            <c:dLbl>
              <c:idx val="0"/>
              <c:layout>
                <c:manualLayout>
                  <c:x val="7.0707070707070704E-2"/>
                  <c:y val="9.47119179163376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14-413F-8DD3-EBA61E6C53FF}"/>
                </c:ext>
              </c:extLst>
            </c:dLbl>
            <c:dLbl>
              <c:idx val="1"/>
              <c:layout>
                <c:manualLayout>
                  <c:x val="-1.8939393939393985E-2"/>
                  <c:y val="0.1546961325966850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14-413F-8DD3-EBA61E6C53FF}"/>
                </c:ext>
              </c:extLst>
            </c:dLbl>
            <c:dLbl>
              <c:idx val="2"/>
              <c:layout>
                <c:manualLayout>
                  <c:x val="-6.5656565656565677E-2"/>
                  <c:y val="6.94554064719810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14-413F-8DD3-EBA61E6C53FF}"/>
                </c:ext>
              </c:extLst>
            </c:dLbl>
            <c:dLbl>
              <c:idx val="3"/>
              <c:layout>
                <c:manualLayout>
                  <c:x val="-4.924242424242424E-2"/>
                  <c:y val="-0.1231254932912391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14-413F-8DD3-EBA61E6C53FF}"/>
                </c:ext>
              </c:extLst>
            </c:dLbl>
            <c:dLbl>
              <c:idx val="4"/>
              <c:layout>
                <c:manualLayout>
                  <c:x val="2.5252525252525252E-2"/>
                  <c:y val="-0.1641673243883188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14-413F-8DD3-EBA61E6C53F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физических лиц</c:v>
                </c:pt>
                <c:pt idx="3">
                  <c:v>Земельный налог с организаций</c:v>
                </c:pt>
                <c:pt idx="4">
                  <c:v>Земельный налог с физических лиц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0.59099999999999997</c:v>
                </c:pt>
                <c:pt idx="1">
                  <c:v>3.2000000000000001E-2</c:v>
                </c:pt>
                <c:pt idx="2">
                  <c:v>0.14099999999999999</c:v>
                </c:pt>
                <c:pt idx="3">
                  <c:v>0.20699999999999999</c:v>
                </c:pt>
                <c:pt idx="4">
                  <c:v>3.7999999999999999E-2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414-413F-8DD3-EBA61E6C53F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12322039290543"/>
          <c:y val="0.12673299815423625"/>
          <c:w val="0.26119203849518813"/>
          <c:h val="0.8439453355623366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2024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2A7-4DB7-A8E9-8C688AAB24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2A7-4DB7-A8E9-8C688AAB24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2A7-4DB7-A8E9-8C688AAB24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2A7-4DB7-A8E9-8C688AAB244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2A7-4DB7-A8E9-8C688AAB244D}"/>
              </c:ext>
            </c:extLst>
          </c:dPt>
          <c:dLbls>
            <c:dLbl>
              <c:idx val="0"/>
              <c:layout>
                <c:manualLayout>
                  <c:x val="7.0707070707070704E-2"/>
                  <c:y val="-8.20836621941594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A7-4DB7-A8E9-8C688AAB244D}"/>
                </c:ext>
              </c:extLst>
            </c:dLbl>
            <c:dLbl>
              <c:idx val="1"/>
              <c:layout>
                <c:manualLayout>
                  <c:x val="8.3333333333333329E-2"/>
                  <c:y val="-3.47277032359905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A7-4DB7-A8E9-8C688AAB244D}"/>
                </c:ext>
              </c:extLst>
            </c:dLbl>
            <c:dLbl>
              <c:idx val="2"/>
              <c:layout>
                <c:manualLayout>
                  <c:x val="-0.12121212121212123"/>
                  <c:y val="0.1168113654301499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A7-4DB7-A8E9-8C688AAB244D}"/>
                </c:ext>
              </c:extLst>
            </c:dLbl>
            <c:dLbl>
              <c:idx val="3"/>
              <c:layout>
                <c:manualLayout>
                  <c:x val="-4.7979797979797977E-2"/>
                  <c:y val="-0.176795580110497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A7-4DB7-A8E9-8C688AAB244D}"/>
                </c:ext>
              </c:extLst>
            </c:dLbl>
            <c:dLbl>
              <c:idx val="4"/>
              <c:layout>
                <c:manualLayout>
                  <c:x val="2.5252525252525207E-2"/>
                  <c:y val="-0.1831097079715864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A7-4DB7-A8E9-8C688AAB244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Аренда земельных участков</c:v>
                </c:pt>
                <c:pt idx="1">
                  <c:v>Прочие поступления от использования имущества</c:v>
                </c:pt>
                <c:pt idx="2">
                  <c:v>Доходы от продажи земельных участков</c:v>
                </c:pt>
                <c:pt idx="3">
                  <c:v>Плата за НТО</c:v>
                </c:pt>
                <c:pt idx="4">
                  <c:v>Прочие неналоговые доходы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0.183</c:v>
                </c:pt>
                <c:pt idx="1">
                  <c:v>9.6000000000000002E-2</c:v>
                </c:pt>
                <c:pt idx="2" formatCode="0%">
                  <c:v>0.65</c:v>
                </c:pt>
                <c:pt idx="3">
                  <c:v>1.7999999999999999E-2</c:v>
                </c:pt>
                <c:pt idx="4">
                  <c:v>5.2999999999999999E-2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2A7-4DB7-A8E9-8C688AAB244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524109202258811"/>
          <c:y val="0.11360010937859286"/>
          <c:w val="0.28718315040165432"/>
          <c:h val="0.860739921321989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2024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5BD-4755-B6CF-6E34DC13E7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5BD-4755-B6CF-6E34DC13E7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5BD-4755-B6CF-6E34DC13E7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5BD-4755-B6CF-6E34DC13E776}"/>
              </c:ext>
            </c:extLst>
          </c:dPt>
          <c:dLbls>
            <c:dLbl>
              <c:idx val="0"/>
              <c:layout>
                <c:manualLayout>
                  <c:x val="9.0909090909090912E-2"/>
                  <c:y val="-7.576953433307025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D-4755-B6CF-6E34DC13E776}"/>
                </c:ext>
              </c:extLst>
            </c:dLbl>
            <c:dLbl>
              <c:idx val="1"/>
              <c:layout>
                <c:manualLayout>
                  <c:x val="-0.11363636363636363"/>
                  <c:y val="7.892659826361483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5BD-4755-B6CF-6E34DC13E776}"/>
                </c:ext>
              </c:extLst>
            </c:dLbl>
            <c:dLbl>
              <c:idx val="2"/>
              <c:layout>
                <c:manualLayout>
                  <c:x val="-9.0909090909090912E-2"/>
                  <c:y val="-3.157063930544709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BD-4755-B6CF-6E34DC13E776}"/>
                </c:ext>
              </c:extLst>
            </c:dLbl>
            <c:dLbl>
              <c:idx val="3"/>
              <c:layout>
                <c:manualLayout>
                  <c:x val="-1.8939393939393985E-2"/>
                  <c:y val="-0.1988950276243094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BD-4755-B6CF-6E34DC13E77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МБТ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0.29899999999999999</c:v>
                </c:pt>
                <c:pt idx="1">
                  <c:v>0.42799999999999999</c:v>
                </c:pt>
                <c:pt idx="2">
                  <c:v>1.6E-2</c:v>
                </c:pt>
                <c:pt idx="3">
                  <c:v>0.25700000000000001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5BD-4755-B6CF-6E34DC13E77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536099180784223"/>
          <c:y val="0.11483708182885979"/>
          <c:w val="0.22706325061640023"/>
          <c:h val="0.8835224878658124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2024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1603704366499643"/>
          <c:y val="9.28522332498493E-2"/>
          <c:w val="0.36280183727034115"/>
          <c:h val="0.907147766750150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explosion val="6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0A2-4FB3-A5FE-11A9055F45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0A2-4FB3-A5FE-11A9055F45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0A2-4FB3-A5FE-11A9055F45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0A2-4FB3-A5FE-11A9055F456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0A2-4FB3-A5FE-11A9055F456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0A2-4FB3-A5FE-11A9055F456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0A2-4FB3-A5FE-11A9055F456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C0A2-4FB3-A5FE-11A9055F456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C0A2-4FB3-A5FE-11A9055F456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C0A2-4FB3-A5FE-11A9055F456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C0A2-4FB3-A5FE-11A9055F4566}"/>
              </c:ext>
            </c:extLst>
          </c:dPt>
          <c:dLbls>
            <c:dLbl>
              <c:idx val="0"/>
              <c:layout>
                <c:manualLayout>
                  <c:x val="7.1109998690570136E-2"/>
                  <c:y val="-4.56625724657385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A2-4FB3-A5FE-11A9055F4566}"/>
                </c:ext>
              </c:extLst>
            </c:dLbl>
            <c:dLbl>
              <c:idx val="1"/>
              <c:layout>
                <c:manualLayout>
                  <c:x val="7.4852630200600137E-2"/>
                  <c:y val="6.84938586986076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0A2-4FB3-A5FE-11A9055F4566}"/>
                </c:ext>
              </c:extLst>
            </c:dLbl>
            <c:dLbl>
              <c:idx val="2"/>
              <c:layout>
                <c:manualLayout>
                  <c:x val="-8.1090349383983476E-2"/>
                  <c:y val="9.98868772688028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0A2-4FB3-A5FE-11A9055F4566}"/>
                </c:ext>
              </c:extLst>
            </c:dLbl>
            <c:dLbl>
              <c:idx val="3"/>
              <c:layout>
                <c:manualLayout>
                  <c:x val="-2.8693508243563384E-2"/>
                  <c:y val="-0.148403360513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0A2-4FB3-A5FE-11A9055F4566}"/>
                </c:ext>
              </c:extLst>
            </c:dLbl>
            <c:dLbl>
              <c:idx val="4"/>
              <c:layout>
                <c:manualLayout>
                  <c:x val="-1.1227894530090066E-2"/>
                  <c:y val="-0.1113025203852375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0A2-4FB3-A5FE-11A9055F4566}"/>
                </c:ext>
              </c:extLst>
            </c:dLbl>
            <c:dLbl>
              <c:idx val="5"/>
              <c:layout>
                <c:manualLayout>
                  <c:x val="1.1227894530089974E-2"/>
                  <c:y val="-0.1170103419434548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0A2-4FB3-A5FE-11A9055F4566}"/>
                </c:ext>
              </c:extLst>
            </c:dLbl>
            <c:dLbl>
              <c:idx val="6"/>
              <c:layout>
                <c:manualLayout>
                  <c:x val="8.1090349383983476E-2"/>
                  <c:y val="-1.141564311643461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0A2-4FB3-A5FE-11A9055F4566}"/>
                </c:ext>
              </c:extLst>
            </c:dLbl>
            <c:dLbl>
              <c:idx val="7"/>
              <c:layout>
                <c:manualLayout>
                  <c:x val="3.243613975359335E-2"/>
                  <c:y val="-0.1055946988270202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0A2-4FB3-A5FE-11A9055F4566}"/>
                </c:ext>
              </c:extLst>
            </c:dLbl>
            <c:dLbl>
              <c:idx val="8"/>
              <c:layout>
                <c:manualLayout>
                  <c:x val="6.986245485389346E-2"/>
                  <c:y val="-7.42016802568250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0A2-4FB3-A5FE-11A9055F4566}"/>
                </c:ext>
              </c:extLst>
            </c:dLbl>
            <c:dLbl>
              <c:idx val="9"/>
              <c:layout>
                <c:manualLayout>
                  <c:x val="2.1208245223503328E-2"/>
                  <c:y val="8.561732337325962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0A2-4FB3-A5FE-11A9055F456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Жилищно-коммунальное хозяйство</c:v>
                </c:pt>
                <c:pt idx="1">
                  <c:v>Культура</c:v>
                </c:pt>
                <c:pt idx="2">
                  <c:v>Общегосударственные вопросы</c:v>
                </c:pt>
                <c:pt idx="3">
                  <c:v>Национальная экономика</c:v>
                </c:pt>
                <c:pt idx="4">
                  <c:v>Средства массовой информации</c:v>
                </c:pt>
                <c:pt idx="5">
                  <c:v>Национальная политика</c:v>
                </c:pt>
                <c:pt idx="6">
                  <c:v>Национальная безопасность и правоохранительная деятельность</c:v>
                </c:pt>
                <c:pt idx="7">
                  <c:v>Национальная оборона</c:v>
                </c:pt>
                <c:pt idx="8">
                  <c:v>Обслуживание государственного долга</c:v>
                </c:pt>
                <c:pt idx="9">
                  <c:v>Охрана окружающей среды</c:v>
                </c:pt>
                <c:pt idx="10">
                  <c:v>Образование</c:v>
                </c:pt>
              </c:strCache>
            </c:strRef>
          </c:cat>
          <c:val>
            <c:numRef>
              <c:f>Лист1!$B$2:$B$12</c:f>
              <c:numCache>
                <c:formatCode>0.00%</c:formatCode>
                <c:ptCount val="11"/>
                <c:pt idx="0">
                  <c:v>0.38500000000000001</c:v>
                </c:pt>
                <c:pt idx="1">
                  <c:v>0.219</c:v>
                </c:pt>
                <c:pt idx="2">
                  <c:v>0.25700000000000001</c:v>
                </c:pt>
                <c:pt idx="3">
                  <c:v>0.09</c:v>
                </c:pt>
                <c:pt idx="4">
                  <c:v>2.1000000000000001E-2</c:v>
                </c:pt>
                <c:pt idx="5">
                  <c:v>1.0999999999999999E-2</c:v>
                </c:pt>
                <c:pt idx="6">
                  <c:v>8.0000000000000002E-3</c:v>
                </c:pt>
                <c:pt idx="7">
                  <c:v>5.0000000000000001E-3</c:v>
                </c:pt>
                <c:pt idx="8">
                  <c:v>2E-3</c:v>
                </c:pt>
                <c:pt idx="9">
                  <c:v>2E-3</c:v>
                </c:pt>
                <c:pt idx="10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0A2-4FB3-A5FE-11A9055F456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462866857551899"/>
          <c:y val="0.17065496647173248"/>
          <c:w val="0.27779557384872344"/>
          <c:h val="0.5508922434419454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/>
            <a:t>Муниципальная программа «Развитие и совершенствование гражданской обороны и мероприятий по обеспечению безопасности жизнедеятельности населения на территории МО Город Шлиссельбург Кировского муниципального района Ленинградской области» запланирована в сумме 0,0 </a:t>
          </a:r>
          <a:r>
            <a:rPr lang="ru-RU" sz="1600" dirty="0" err="1"/>
            <a:t>т.р</a:t>
          </a:r>
          <a:r>
            <a:rPr lang="ru-RU" sz="1600" dirty="0"/>
            <a:t>., исполнена в сумме 0,0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200" dirty="0"/>
        </a:p>
        <a:p>
          <a:pPr algn="just"/>
          <a:r>
            <a:rPr lang="ru-RU" sz="1600" dirty="0"/>
            <a:t>Муниципальная программа «Развитие физической культуры и спорта на территории муниципального образования Шлиссельбургское городское поселение Кировского муниципального района Ленинградской области» запланирована в сумме 24 052,7 </a:t>
          </a:r>
          <a:r>
            <a:rPr lang="ru-RU" sz="1600" dirty="0" err="1"/>
            <a:t>т.р</a:t>
          </a:r>
          <a:r>
            <a:rPr lang="ru-RU" sz="1600" dirty="0"/>
            <a:t>., исполнена в сумме 0,0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  <a:p>
          <a:pPr algn="l"/>
          <a:endParaRPr lang="ru-RU" sz="1200" dirty="0"/>
        </a:p>
        <a:p>
          <a:pPr algn="l"/>
          <a:endParaRPr lang="ru-RU" sz="12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84FDD73F-6EB1-4FB9-836E-E7C9CCE2F845}" type="presOf" srcId="{5B049515-EDED-483A-A2BB-ED1E2325FC51}" destId="{CC28F5CC-58A6-46BB-B1F8-27FBCCB5B29E}" srcOrd="1" destOrd="0" presId="urn:microsoft.com/office/officeart/2005/8/layout/list1"/>
    <dgm:cxn modelId="{9496C05C-3173-46AF-A566-4FDDF1653A45}" type="presOf" srcId="{6A581C11-0924-4885-9B09-CDA37C682A2A}" destId="{3373E13F-1C9E-4FAF-947A-1DDEBC923ACD}" srcOrd="1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C40673BB-2624-43AF-BD5A-2A92E13174B0}" type="presOf" srcId="{3020EB5F-9441-4F55-A646-22B8A85C1AC1}" destId="{FCFE6908-61D8-4B36-969E-5E8750D0CCF1}" srcOrd="0" destOrd="0" presId="urn:microsoft.com/office/officeart/2005/8/layout/list1"/>
    <dgm:cxn modelId="{A8A67DC0-076E-4654-AF23-57D5294C59E7}" type="presOf" srcId="{6A581C11-0924-4885-9B09-CDA37C682A2A}" destId="{B23C75DA-8BDB-4712-B301-D67E89B2B42E}" srcOrd="0" destOrd="0" presId="urn:microsoft.com/office/officeart/2005/8/layout/list1"/>
    <dgm:cxn modelId="{6BB52CF4-0584-4514-8D6D-A06E154DCBFF}" type="presOf" srcId="{5B049515-EDED-483A-A2BB-ED1E2325FC51}" destId="{E710DFD7-F9F6-4F5E-B5D8-42CC108E8B11}" srcOrd="0" destOrd="0" presId="urn:microsoft.com/office/officeart/2005/8/layout/list1"/>
    <dgm:cxn modelId="{3E9F0819-D845-4471-9100-7F67384B6D41}" type="presParOf" srcId="{FCFE6908-61D8-4B36-969E-5E8750D0CCF1}" destId="{5FE883F4-C7B6-43B2-B6EE-B67615E95CEC}" srcOrd="0" destOrd="0" presId="urn:microsoft.com/office/officeart/2005/8/layout/list1"/>
    <dgm:cxn modelId="{14612F7C-A1E9-47FC-A488-2438F17624D6}" type="presParOf" srcId="{5FE883F4-C7B6-43B2-B6EE-B67615E95CEC}" destId="{B23C75DA-8BDB-4712-B301-D67E89B2B42E}" srcOrd="0" destOrd="0" presId="urn:microsoft.com/office/officeart/2005/8/layout/list1"/>
    <dgm:cxn modelId="{0917DB30-F526-4C23-BC9E-18FED3233C19}" type="presParOf" srcId="{5FE883F4-C7B6-43B2-B6EE-B67615E95CEC}" destId="{3373E13F-1C9E-4FAF-947A-1DDEBC923ACD}" srcOrd="1" destOrd="0" presId="urn:microsoft.com/office/officeart/2005/8/layout/list1"/>
    <dgm:cxn modelId="{F5DBC72C-33A6-44F4-B193-E5F5BDCACAEE}" type="presParOf" srcId="{FCFE6908-61D8-4B36-969E-5E8750D0CCF1}" destId="{3AF13E21-68CC-4D46-99F1-09A0537C8DCC}" srcOrd="1" destOrd="0" presId="urn:microsoft.com/office/officeart/2005/8/layout/list1"/>
    <dgm:cxn modelId="{EDFEB2CF-8386-4422-9171-790FA946E89C}" type="presParOf" srcId="{FCFE6908-61D8-4B36-969E-5E8750D0CCF1}" destId="{F04B7BC5-994F-43EC-B13F-F8C552D8D0A8}" srcOrd="2" destOrd="0" presId="urn:microsoft.com/office/officeart/2005/8/layout/list1"/>
    <dgm:cxn modelId="{2D6B652C-9B8E-44BD-8EC8-01533176C608}" type="presParOf" srcId="{FCFE6908-61D8-4B36-969E-5E8750D0CCF1}" destId="{10CE9EF0-B30A-4AB7-91A0-4578E0EBEAD5}" srcOrd="3" destOrd="0" presId="urn:microsoft.com/office/officeart/2005/8/layout/list1"/>
    <dgm:cxn modelId="{3B5B8384-1258-4B00-AF85-437132F2ED86}" type="presParOf" srcId="{FCFE6908-61D8-4B36-969E-5E8750D0CCF1}" destId="{3A7EFE03-B5CF-4421-AD46-BEA6C9876045}" srcOrd="4" destOrd="0" presId="urn:microsoft.com/office/officeart/2005/8/layout/list1"/>
    <dgm:cxn modelId="{E05FB2F7-A853-4221-A9E4-698DA0A80BE2}" type="presParOf" srcId="{3A7EFE03-B5CF-4421-AD46-BEA6C9876045}" destId="{E710DFD7-F9F6-4F5E-B5D8-42CC108E8B11}" srcOrd="0" destOrd="0" presId="urn:microsoft.com/office/officeart/2005/8/layout/list1"/>
    <dgm:cxn modelId="{675BCFE4-C50F-4335-8085-A4DBD4628D61}" type="presParOf" srcId="{3A7EFE03-B5CF-4421-AD46-BEA6C9876045}" destId="{CC28F5CC-58A6-46BB-B1F8-27FBCCB5B29E}" srcOrd="1" destOrd="0" presId="urn:microsoft.com/office/officeart/2005/8/layout/list1"/>
    <dgm:cxn modelId="{9BFD3C34-05C1-48E3-98BB-6AB79A962974}" type="presParOf" srcId="{FCFE6908-61D8-4B36-969E-5E8750D0CCF1}" destId="{0ABA1A96-5467-4670-B59E-1AF86A62DA99}" srcOrd="5" destOrd="0" presId="urn:microsoft.com/office/officeart/2005/8/layout/list1"/>
    <dgm:cxn modelId="{48214250-E1B9-4AD1-AA4E-D124509F6EE4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/>
            <a:t>Муниципальная программа «Развитие культуры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42 394,4 </a:t>
          </a:r>
          <a:r>
            <a:rPr lang="ru-RU" sz="1600" dirty="0" err="1"/>
            <a:t>т.р</a:t>
          </a:r>
          <a:r>
            <a:rPr lang="ru-RU" sz="1600" dirty="0"/>
            <a:t>., исполнено в сумме 40 136,5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600" dirty="0"/>
        </a:p>
        <a:p>
          <a:pPr algn="just"/>
          <a:r>
            <a:rPr lang="ru-RU" sz="1600" dirty="0"/>
            <a:t>Муниципальная программа «Развитие жилищно-коммунального и дорожного хозяйства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80 412,5 </a:t>
          </a:r>
          <a:r>
            <a:rPr lang="ru-RU" sz="1600" dirty="0" err="1"/>
            <a:t>т.р</a:t>
          </a:r>
          <a:r>
            <a:rPr lang="ru-RU" sz="1600" dirty="0"/>
            <a:t>., исполнено в сумме 56 747,9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  <a:p>
          <a:pPr algn="l"/>
          <a:endParaRPr lang="ru-RU" sz="12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9040905B-8811-41D3-A310-D50F9ED0EB3E}" type="presOf" srcId="{6A581C11-0924-4885-9B09-CDA37C682A2A}" destId="{3373E13F-1C9E-4FAF-947A-1DDEBC923ACD}" srcOrd="1" destOrd="0" presId="urn:microsoft.com/office/officeart/2005/8/layout/list1"/>
    <dgm:cxn modelId="{59D4C761-2211-4EA2-8113-6E4BE016E2CA}" type="presOf" srcId="{5B049515-EDED-483A-A2BB-ED1E2325FC51}" destId="{E710DFD7-F9F6-4F5E-B5D8-42CC108E8B11}" srcOrd="0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BDFC0EA6-5CAB-4908-B96E-C65932EF0AA9}" type="presOf" srcId="{3020EB5F-9441-4F55-A646-22B8A85C1AC1}" destId="{FCFE6908-61D8-4B36-969E-5E8750D0CCF1}" srcOrd="0" destOrd="0" presId="urn:microsoft.com/office/officeart/2005/8/layout/list1"/>
    <dgm:cxn modelId="{78FC59A9-93CE-4337-B09C-740CB27B6866}" type="presOf" srcId="{6A581C11-0924-4885-9B09-CDA37C682A2A}" destId="{B23C75DA-8BDB-4712-B301-D67E89B2B42E}" srcOrd="0" destOrd="0" presId="urn:microsoft.com/office/officeart/2005/8/layout/list1"/>
    <dgm:cxn modelId="{1721CFE5-985D-41C4-B815-F92EF108889F}" type="presOf" srcId="{5B049515-EDED-483A-A2BB-ED1E2325FC51}" destId="{CC28F5CC-58A6-46BB-B1F8-27FBCCB5B29E}" srcOrd="1" destOrd="0" presId="urn:microsoft.com/office/officeart/2005/8/layout/list1"/>
    <dgm:cxn modelId="{7CE3203F-DEEB-4D31-A819-FE49B676D33E}" type="presParOf" srcId="{FCFE6908-61D8-4B36-969E-5E8750D0CCF1}" destId="{5FE883F4-C7B6-43B2-B6EE-B67615E95CEC}" srcOrd="0" destOrd="0" presId="urn:microsoft.com/office/officeart/2005/8/layout/list1"/>
    <dgm:cxn modelId="{C8DE77CF-DF67-4AB7-B82C-B0503A8A21AD}" type="presParOf" srcId="{5FE883F4-C7B6-43B2-B6EE-B67615E95CEC}" destId="{B23C75DA-8BDB-4712-B301-D67E89B2B42E}" srcOrd="0" destOrd="0" presId="urn:microsoft.com/office/officeart/2005/8/layout/list1"/>
    <dgm:cxn modelId="{D9A4F052-1555-4AED-B189-36978F3C49FA}" type="presParOf" srcId="{5FE883F4-C7B6-43B2-B6EE-B67615E95CEC}" destId="{3373E13F-1C9E-4FAF-947A-1DDEBC923ACD}" srcOrd="1" destOrd="0" presId="urn:microsoft.com/office/officeart/2005/8/layout/list1"/>
    <dgm:cxn modelId="{7FEEB24E-E6C4-4A2E-8E56-5F735AC77CC4}" type="presParOf" srcId="{FCFE6908-61D8-4B36-969E-5E8750D0CCF1}" destId="{3AF13E21-68CC-4D46-99F1-09A0537C8DCC}" srcOrd="1" destOrd="0" presId="urn:microsoft.com/office/officeart/2005/8/layout/list1"/>
    <dgm:cxn modelId="{2D6C7B72-AB5E-48B0-994C-44802C4B675D}" type="presParOf" srcId="{FCFE6908-61D8-4B36-969E-5E8750D0CCF1}" destId="{F04B7BC5-994F-43EC-B13F-F8C552D8D0A8}" srcOrd="2" destOrd="0" presId="urn:microsoft.com/office/officeart/2005/8/layout/list1"/>
    <dgm:cxn modelId="{F43E0153-BF57-4744-A142-F47D2977D1F1}" type="presParOf" srcId="{FCFE6908-61D8-4B36-969E-5E8750D0CCF1}" destId="{10CE9EF0-B30A-4AB7-91A0-4578E0EBEAD5}" srcOrd="3" destOrd="0" presId="urn:microsoft.com/office/officeart/2005/8/layout/list1"/>
    <dgm:cxn modelId="{2FA97FBA-A718-4FBB-94E6-5A6B1CE1840F}" type="presParOf" srcId="{FCFE6908-61D8-4B36-969E-5E8750D0CCF1}" destId="{3A7EFE03-B5CF-4421-AD46-BEA6C9876045}" srcOrd="4" destOrd="0" presId="urn:microsoft.com/office/officeart/2005/8/layout/list1"/>
    <dgm:cxn modelId="{77525873-9D52-471A-A35B-7F3AF13663E9}" type="presParOf" srcId="{3A7EFE03-B5CF-4421-AD46-BEA6C9876045}" destId="{E710DFD7-F9F6-4F5E-B5D8-42CC108E8B11}" srcOrd="0" destOrd="0" presId="urn:microsoft.com/office/officeart/2005/8/layout/list1"/>
    <dgm:cxn modelId="{5C070C71-FE8D-4AB5-8099-0AE3E24EF781}" type="presParOf" srcId="{3A7EFE03-B5CF-4421-AD46-BEA6C9876045}" destId="{CC28F5CC-58A6-46BB-B1F8-27FBCCB5B29E}" srcOrd="1" destOrd="0" presId="urn:microsoft.com/office/officeart/2005/8/layout/list1"/>
    <dgm:cxn modelId="{8BD02317-8BD9-43BA-99A4-41CE13C7908F}" type="presParOf" srcId="{FCFE6908-61D8-4B36-969E-5E8750D0CCF1}" destId="{0ABA1A96-5467-4670-B59E-1AF86A62DA99}" srcOrd="5" destOrd="0" presId="urn:microsoft.com/office/officeart/2005/8/layout/list1"/>
    <dgm:cxn modelId="{7AB7151D-86A4-4F74-8C34-34124B6A2033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/>
            <a:t>Муниципальная программа «Развитие части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0,0 </a:t>
          </a:r>
          <a:r>
            <a:rPr lang="ru-RU" sz="1600" dirty="0" err="1"/>
            <a:t>т.р</a:t>
          </a:r>
          <a:r>
            <a:rPr lang="ru-RU" sz="1600" dirty="0"/>
            <a:t>., исполнено в сумме 0,0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600" dirty="0"/>
        </a:p>
        <a:p>
          <a:pPr algn="just"/>
          <a:r>
            <a:rPr lang="ru-RU" sz="1600" dirty="0"/>
            <a:t>Муниципальная программа «Развитие и поддержка  малого и среднего предпринимательства в муниципальном образовании Шлиссельбургское городское поселение муниципального образования Кировский муниципальный район Ленинградской области» запланировано в сумме 50,0 </a:t>
          </a:r>
          <a:r>
            <a:rPr lang="ru-RU" sz="1600" dirty="0" err="1"/>
            <a:t>т.р</a:t>
          </a:r>
          <a:r>
            <a:rPr lang="ru-RU" sz="1600" dirty="0"/>
            <a:t>., исполнено в сумме 0,0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C873D42B-1D7B-4687-8897-E4CAB10CED1D}" type="presOf" srcId="{6A581C11-0924-4885-9B09-CDA37C682A2A}" destId="{B23C75DA-8BDB-4712-B301-D67E89B2B42E}" srcOrd="0" destOrd="0" presId="urn:microsoft.com/office/officeart/2005/8/layout/list1"/>
    <dgm:cxn modelId="{01DADC47-D67B-439F-A3E9-639F908B5625}" type="presOf" srcId="{5B049515-EDED-483A-A2BB-ED1E2325FC51}" destId="{CC28F5CC-58A6-46BB-B1F8-27FBCCB5B29E}" srcOrd="1" destOrd="0" presId="urn:microsoft.com/office/officeart/2005/8/layout/list1"/>
    <dgm:cxn modelId="{BDE8A14B-0AEC-40C2-AFBB-4A1635D49448}" type="presOf" srcId="{3020EB5F-9441-4F55-A646-22B8A85C1AC1}" destId="{FCFE6908-61D8-4B36-969E-5E8750D0CCF1}" srcOrd="0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3EF42192-6C6A-43A7-A0F3-8E6F9533D5BD}" type="presOf" srcId="{6A581C11-0924-4885-9B09-CDA37C682A2A}" destId="{3373E13F-1C9E-4FAF-947A-1DDEBC923ACD}" srcOrd="1" destOrd="0" presId="urn:microsoft.com/office/officeart/2005/8/layout/list1"/>
    <dgm:cxn modelId="{37395DFA-2F16-4333-B762-F6BA8E784C02}" type="presOf" srcId="{5B049515-EDED-483A-A2BB-ED1E2325FC51}" destId="{E710DFD7-F9F6-4F5E-B5D8-42CC108E8B11}" srcOrd="0" destOrd="0" presId="urn:microsoft.com/office/officeart/2005/8/layout/list1"/>
    <dgm:cxn modelId="{97C5B9D0-22CB-480C-926B-8BBD3607A31C}" type="presParOf" srcId="{FCFE6908-61D8-4B36-969E-5E8750D0CCF1}" destId="{5FE883F4-C7B6-43B2-B6EE-B67615E95CEC}" srcOrd="0" destOrd="0" presId="urn:microsoft.com/office/officeart/2005/8/layout/list1"/>
    <dgm:cxn modelId="{FE67F959-E864-48DC-A2FD-0870630D04B1}" type="presParOf" srcId="{5FE883F4-C7B6-43B2-B6EE-B67615E95CEC}" destId="{B23C75DA-8BDB-4712-B301-D67E89B2B42E}" srcOrd="0" destOrd="0" presId="urn:microsoft.com/office/officeart/2005/8/layout/list1"/>
    <dgm:cxn modelId="{2180AA3D-C0F3-4E99-AFBE-B380FD9E852C}" type="presParOf" srcId="{5FE883F4-C7B6-43B2-B6EE-B67615E95CEC}" destId="{3373E13F-1C9E-4FAF-947A-1DDEBC923ACD}" srcOrd="1" destOrd="0" presId="urn:microsoft.com/office/officeart/2005/8/layout/list1"/>
    <dgm:cxn modelId="{DE4D2917-9AFB-4A92-94F0-18A0DC0798E6}" type="presParOf" srcId="{FCFE6908-61D8-4B36-969E-5E8750D0CCF1}" destId="{3AF13E21-68CC-4D46-99F1-09A0537C8DCC}" srcOrd="1" destOrd="0" presId="urn:microsoft.com/office/officeart/2005/8/layout/list1"/>
    <dgm:cxn modelId="{B8310DD1-299D-4D23-B4D8-AABECF1A1C81}" type="presParOf" srcId="{FCFE6908-61D8-4B36-969E-5E8750D0CCF1}" destId="{F04B7BC5-994F-43EC-B13F-F8C552D8D0A8}" srcOrd="2" destOrd="0" presId="urn:microsoft.com/office/officeart/2005/8/layout/list1"/>
    <dgm:cxn modelId="{8797F63F-A5D2-4132-B0F7-2917232FA75A}" type="presParOf" srcId="{FCFE6908-61D8-4B36-969E-5E8750D0CCF1}" destId="{10CE9EF0-B30A-4AB7-91A0-4578E0EBEAD5}" srcOrd="3" destOrd="0" presId="urn:microsoft.com/office/officeart/2005/8/layout/list1"/>
    <dgm:cxn modelId="{327D3241-3327-4F73-A350-1541A5C64D23}" type="presParOf" srcId="{FCFE6908-61D8-4B36-969E-5E8750D0CCF1}" destId="{3A7EFE03-B5CF-4421-AD46-BEA6C9876045}" srcOrd="4" destOrd="0" presId="urn:microsoft.com/office/officeart/2005/8/layout/list1"/>
    <dgm:cxn modelId="{2F2A0950-6FFA-484C-BFBE-27BCD1958832}" type="presParOf" srcId="{3A7EFE03-B5CF-4421-AD46-BEA6C9876045}" destId="{E710DFD7-F9F6-4F5E-B5D8-42CC108E8B11}" srcOrd="0" destOrd="0" presId="urn:microsoft.com/office/officeart/2005/8/layout/list1"/>
    <dgm:cxn modelId="{6231D65E-3312-42E2-BD71-76490F7BD5F7}" type="presParOf" srcId="{3A7EFE03-B5CF-4421-AD46-BEA6C9876045}" destId="{CC28F5CC-58A6-46BB-B1F8-27FBCCB5B29E}" srcOrd="1" destOrd="0" presId="urn:microsoft.com/office/officeart/2005/8/layout/list1"/>
    <dgm:cxn modelId="{46C6AA6A-58FE-41F6-B461-843B4FEA77CF}" type="presParOf" srcId="{FCFE6908-61D8-4B36-969E-5E8750D0CCF1}" destId="{0ABA1A96-5467-4670-B59E-1AF86A62DA99}" srcOrd="5" destOrd="0" presId="urn:microsoft.com/office/officeart/2005/8/layout/list1"/>
    <dgm:cxn modelId="{9F272629-298B-402A-81C1-5697512F7DBA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/>
            <a:t>Муниципальная программа «Формирование комфортной городской среды на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15 555,6 </a:t>
          </a:r>
          <a:r>
            <a:rPr lang="ru-RU" sz="1600" dirty="0" err="1"/>
            <a:t>т.р</a:t>
          </a:r>
          <a:r>
            <a:rPr lang="ru-RU" sz="1600" dirty="0"/>
            <a:t>., исполнено в сумме 15 555,6 </a:t>
          </a:r>
          <a:r>
            <a:rPr lang="ru-RU" sz="1600" dirty="0" err="1"/>
            <a:t>т.р</a:t>
          </a:r>
          <a:r>
            <a:rPr lang="ru-RU" sz="1600" dirty="0"/>
            <a:t>.</a:t>
          </a:r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r>
            <a:rPr lang="ru-RU" sz="1600" dirty="0"/>
            <a:t>Общий объем запланированных средств на реализацию программ на 2024 год 162 465,2 </a:t>
          </a:r>
          <a:r>
            <a:rPr lang="ru-RU" sz="1600" dirty="0" err="1"/>
            <a:t>т.р</a:t>
          </a:r>
          <a:r>
            <a:rPr lang="ru-RU" sz="1600" dirty="0"/>
            <a:t>., исполнение в 2024 году 127 995,6 </a:t>
          </a:r>
          <a:r>
            <a:rPr lang="ru-RU" sz="1600" dirty="0" err="1"/>
            <a:t>т.р</a:t>
          </a:r>
          <a:r>
            <a:rPr lang="ru-RU" sz="1600" dirty="0"/>
            <a:t>. или 78,78% </a:t>
          </a:r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B7B5B03-E21A-4084-9B1F-E4038B573898}" type="presOf" srcId="{3020EB5F-9441-4F55-A646-22B8A85C1AC1}" destId="{FCFE6908-61D8-4B36-969E-5E8750D0CCF1}" srcOrd="0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1C05CA52-2A1C-4115-A221-E83B658BA16B}" type="presOf" srcId="{6A581C11-0924-4885-9B09-CDA37C682A2A}" destId="{B23C75DA-8BDB-4712-B301-D67E89B2B42E}" srcOrd="0" destOrd="0" presId="urn:microsoft.com/office/officeart/2005/8/layout/list1"/>
    <dgm:cxn modelId="{E17B9C8E-7CF5-44C9-9972-E625184679E2}" type="presOf" srcId="{5B049515-EDED-483A-A2BB-ED1E2325FC51}" destId="{E710DFD7-F9F6-4F5E-B5D8-42CC108E8B11}" srcOrd="0" destOrd="0" presId="urn:microsoft.com/office/officeart/2005/8/layout/list1"/>
    <dgm:cxn modelId="{C8EFEFBC-0AC7-4FC4-AC75-174754167AAF}" type="presOf" srcId="{6A581C11-0924-4885-9B09-CDA37C682A2A}" destId="{3373E13F-1C9E-4FAF-947A-1DDEBC923ACD}" srcOrd="1" destOrd="0" presId="urn:microsoft.com/office/officeart/2005/8/layout/list1"/>
    <dgm:cxn modelId="{385B0FEA-3239-48EE-8C33-9AA76F5077B2}" type="presOf" srcId="{5B049515-EDED-483A-A2BB-ED1E2325FC51}" destId="{CC28F5CC-58A6-46BB-B1F8-27FBCCB5B29E}" srcOrd="1" destOrd="0" presId="urn:microsoft.com/office/officeart/2005/8/layout/list1"/>
    <dgm:cxn modelId="{CA492024-26AA-4D7F-A5F8-D409B587D3E7}" type="presParOf" srcId="{FCFE6908-61D8-4B36-969E-5E8750D0CCF1}" destId="{5FE883F4-C7B6-43B2-B6EE-B67615E95CEC}" srcOrd="0" destOrd="0" presId="urn:microsoft.com/office/officeart/2005/8/layout/list1"/>
    <dgm:cxn modelId="{B05AEE70-006F-4DC9-B62A-C950405E7881}" type="presParOf" srcId="{5FE883F4-C7B6-43B2-B6EE-B67615E95CEC}" destId="{B23C75DA-8BDB-4712-B301-D67E89B2B42E}" srcOrd="0" destOrd="0" presId="urn:microsoft.com/office/officeart/2005/8/layout/list1"/>
    <dgm:cxn modelId="{3B69DD87-752C-4173-8DAA-662899755CE2}" type="presParOf" srcId="{5FE883F4-C7B6-43B2-B6EE-B67615E95CEC}" destId="{3373E13F-1C9E-4FAF-947A-1DDEBC923ACD}" srcOrd="1" destOrd="0" presId="urn:microsoft.com/office/officeart/2005/8/layout/list1"/>
    <dgm:cxn modelId="{4E87F0CB-402E-476B-9772-D1DBA54976AC}" type="presParOf" srcId="{FCFE6908-61D8-4B36-969E-5E8750D0CCF1}" destId="{3AF13E21-68CC-4D46-99F1-09A0537C8DCC}" srcOrd="1" destOrd="0" presId="urn:microsoft.com/office/officeart/2005/8/layout/list1"/>
    <dgm:cxn modelId="{B70D8E29-D362-45CD-ACDA-10AEFAFDDA28}" type="presParOf" srcId="{FCFE6908-61D8-4B36-969E-5E8750D0CCF1}" destId="{F04B7BC5-994F-43EC-B13F-F8C552D8D0A8}" srcOrd="2" destOrd="0" presId="urn:microsoft.com/office/officeart/2005/8/layout/list1"/>
    <dgm:cxn modelId="{893CD9B9-40AC-4352-8ACA-72862EF94D9C}" type="presParOf" srcId="{FCFE6908-61D8-4B36-969E-5E8750D0CCF1}" destId="{10CE9EF0-B30A-4AB7-91A0-4578E0EBEAD5}" srcOrd="3" destOrd="0" presId="urn:microsoft.com/office/officeart/2005/8/layout/list1"/>
    <dgm:cxn modelId="{D4324600-7627-4E89-87FC-D93B2DC9D499}" type="presParOf" srcId="{FCFE6908-61D8-4B36-969E-5E8750D0CCF1}" destId="{3A7EFE03-B5CF-4421-AD46-BEA6C9876045}" srcOrd="4" destOrd="0" presId="urn:microsoft.com/office/officeart/2005/8/layout/list1"/>
    <dgm:cxn modelId="{99CF2FB9-A666-4514-B3AE-1018DA8DDCEC}" type="presParOf" srcId="{3A7EFE03-B5CF-4421-AD46-BEA6C9876045}" destId="{E710DFD7-F9F6-4F5E-B5D8-42CC108E8B11}" srcOrd="0" destOrd="0" presId="urn:microsoft.com/office/officeart/2005/8/layout/list1"/>
    <dgm:cxn modelId="{ACF931C4-F2FB-44EA-993B-05F34D646D98}" type="presParOf" srcId="{3A7EFE03-B5CF-4421-AD46-BEA6C9876045}" destId="{CC28F5CC-58A6-46BB-B1F8-27FBCCB5B29E}" srcOrd="1" destOrd="0" presId="urn:microsoft.com/office/officeart/2005/8/layout/list1"/>
    <dgm:cxn modelId="{64FA35BF-59D3-4D49-A93A-BEBD3CB5DC07}" type="presParOf" srcId="{FCFE6908-61D8-4B36-969E-5E8750D0CCF1}" destId="{0ABA1A96-5467-4670-B59E-1AF86A62DA99}" srcOrd="5" destOrd="0" presId="urn:microsoft.com/office/officeart/2005/8/layout/list1"/>
    <dgm:cxn modelId="{C7A484CF-B839-4AB5-99E7-738865661B47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«Развитие и совершенствование гражданской обороны и мероприятий по обеспечению безопасности жизнедеятельности населения на территории МО Город Шлиссельбург Кировского муниципального района Ленинградской области» запланирована в сумме 0,0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исполнена в сумме 0,0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«Развитие физической культуры и спорта на территории муниципального образования Шлиссельбургское городское поселение Кировского муниципального района Ленинградской области» запланирована в сумме 24 052,7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исполнена в сумме 0,0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</dsp:txBody>
      <dsp:txXfrm>
        <a:off x="587942" y="2777971"/>
        <a:ext cx="6870836" cy="1571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«Развитие культуры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42 394,4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исполнено в сумме 40 136,5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«Развитие жилищно-коммунального и дорожного хозяйства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80 412,5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исполнено в сумме 56 747,9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</dsp:txBody>
      <dsp:txXfrm>
        <a:off x="587942" y="2777971"/>
        <a:ext cx="6870836" cy="15716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«Развитие части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0,0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исполнено в сумме 0,0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«Развитие и поддержка  малого и среднего предпринимательства в муниципальном образовании Шлиссельбургское городское поселение муниципального образования Кировский муниципальный район Ленинградской области» запланировано в сумме 50,0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исполнено в сумме 0,0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</dsp:txBody>
      <dsp:txXfrm>
        <a:off x="587942" y="2777971"/>
        <a:ext cx="6870836" cy="15716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Муниципальная программа «Формирование комфортной городской среды на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15 555,6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исполнено в сумме 15 555,6 </a:t>
          </a:r>
          <a:r>
            <a:rPr lang="ru-RU" sz="1600" kern="1200" dirty="0" err="1"/>
            <a:t>т.р</a:t>
          </a:r>
          <a:r>
            <a:rPr lang="ru-RU" sz="1600" kern="1200" dirty="0"/>
            <a:t>.</a:t>
          </a:r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Общий объем запланированных средств на реализацию программ на 2024 год 162 465,2 </a:t>
          </a:r>
          <a:r>
            <a:rPr lang="ru-RU" sz="1600" kern="1200" dirty="0" err="1"/>
            <a:t>т.р</a:t>
          </a:r>
          <a:r>
            <a:rPr lang="ru-RU" sz="1600" kern="1200" dirty="0"/>
            <a:t>., исполнение в 2024 году 127 995,6 </a:t>
          </a:r>
          <a:r>
            <a:rPr lang="ru-RU" sz="1600" kern="1200" dirty="0" err="1"/>
            <a:t>т.р</a:t>
          </a:r>
          <a:r>
            <a:rPr lang="ru-RU" sz="1600" kern="1200" dirty="0"/>
            <a:t>. или 78,78% </a:t>
          </a:r>
        </a:p>
      </dsp:txBody>
      <dsp:txXfrm>
        <a:off x="587942" y="2777971"/>
        <a:ext cx="6870836" cy="1571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B9ADC-3EA4-43BE-806E-B8C1BD95BFCF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0917C-9641-414E-B8B2-60C107107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74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F0917C-9641-414E-B8B2-60C1071071A7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703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F0917C-9641-414E-B8B2-60C1071071A7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074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18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23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63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53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88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049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33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5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14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34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8A1BA5-8A9D-47CE-A659-84DFF241FA9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03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15174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ОТЧЕТ ОБ ИСПОЛНЕНИИ БЮДЖЕТА МУНИЦИПАЛЬНОГО ОБРАЗОВАНИЯ ШЛИССЕЛЬБУРГСКОЕ ГОРОДСКОЕ ПОСЕЛЕНИЕ КИРОВСКОГО МУНИЦИПАЛЬНОГО РАЙОНА ЛЕНИНГРАДСКОЙ ОБЛАСТИ ЗА 2024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БЮДЖЕТ ДЛЯ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487675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ПОКАЗАТЕЛИ ИСПОЛНЕНИЯ </a:t>
            </a:r>
            <a:br>
              <a:rPr lang="ru-RU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ДОХОДНОЙ ЧАСТИ БЮДЖЕТА </a:t>
            </a:r>
            <a:br>
              <a:rPr lang="ru-RU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ЗА 2024 ГОД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6902522"/>
              </p:ext>
            </p:extLst>
          </p:nvPr>
        </p:nvGraphicFramePr>
        <p:xfrm>
          <a:off x="1096963" y="1846263"/>
          <a:ext cx="100584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5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ПЛАН 2024, Т.Р.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ФАКТ 2024, Т.Р.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ИСПОЛНЕНИЕ,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НАЛОГОВЫЕ ДОХОДЫ, 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80 045,0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102 289,0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127,78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НДФЛ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50 790,9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63 787,0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25,58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АКЦИЗЫ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2 147,6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2 475,7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115,28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ИМУЩЕСТВЕННЫЙ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9 500,0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15 982,9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168,24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ЗЕМЕЛЬНЫЙ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17 600,0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20 037,6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114,41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ЕДИНЫЙ С/Х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89,23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НЕНАЛОГОВЫЕ ДОХОДЫ, 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23 499,7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16 007,6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68,13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АРЕНДА ЗЕМЕЛЬНЫХ УЧАСТКОВ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5 910,0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6 177,9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104,53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ПРОЧИЕ ПОСТУПЛЕНИЯ ОТ ИМУЩ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3 138,8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3 490,1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111,20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ПЛАТА ЗА НТО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6 072,0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6 339,6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104,41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ДОХОДЫ ОТ РЕАЛИЗАЦИИ ИМУЩ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8 378,9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161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16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ПОКАЗАТЕЛИ ИСПОЛНЕНИЯ </a:t>
            </a:r>
            <a:br>
              <a:rPr lang="ru-RU" sz="3200" dirty="0">
                <a:solidFill>
                  <a:srgbClr val="E48312">
                    <a:lumMod val="75000"/>
                  </a:srgbClr>
                </a:solidFill>
              </a:rPr>
            </a:br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ДОХОДНОЙ ЧАСТИ БЮДЖЕТА </a:t>
            </a:r>
            <a:br>
              <a:rPr lang="ru-RU" sz="3200" dirty="0">
                <a:solidFill>
                  <a:srgbClr val="E48312">
                    <a:lumMod val="75000"/>
                  </a:srgbClr>
                </a:solidFill>
              </a:rPr>
            </a:br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ЗА 2024 ГОД (продолжение)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304792"/>
              </p:ext>
            </p:extLst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3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7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4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0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ПЛАН 2024,</a:t>
                      </a:r>
                      <a:r>
                        <a:rPr lang="ru-RU" baseline="0" dirty="0"/>
                        <a:t> Т.Р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ФАКТ 2024, Т.Р.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ИСПОЛНЕНИЕ,</a:t>
                      </a:r>
                      <a:r>
                        <a:rPr lang="ru-RU" baseline="0" dirty="0"/>
                        <a:t> 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ДОХОДЫ ОТ ПРОДАЖИ ЗЕМЛИ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68 219,4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16 191,4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23,74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АДМИНИСТРАТИВНЫЕ</a:t>
                      </a:r>
                      <a:r>
                        <a:rPr lang="ru-RU" baseline="0" dirty="0"/>
                        <a:t> ШТРАФЫ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ПРОЧИЕ НЕНАЛОГОВЫЕ ДОХОДЫ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  <a:r>
                        <a:rPr lang="ru-RU" dirty="0"/>
                        <a:t>,</a:t>
                      </a:r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БЕЗВОЗМЕЗДНЫЕ ПОСТУПЛЕНИЯ, 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102 382,1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78 094,5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76,28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ДОТАЦИИ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26 409,4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24 809,2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93,94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СУБСИДИИ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64 310,8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42 239,9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65,68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СУБВЕНЦИИ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1 046,2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1 046,2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ИМБТ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10 615,7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9 999,2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94,19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170 601,5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94 335,6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55,3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655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01671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СТРУКТУРА РАСХОДОВ БЮДЖЕТА ЗА 2024 ГОД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914414"/>
              </p:ext>
            </p:extLst>
          </p:nvPr>
        </p:nvGraphicFramePr>
        <p:xfrm>
          <a:off x="975360" y="1846263"/>
          <a:ext cx="10180003" cy="445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732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7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ПОКАЗАТЕЛИ ИСПОЛНЕНИЯ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РАСХОДНОЙ ЧАСТИ БЮДЖЕТА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ЗА 2024 ГОД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490207"/>
              </p:ext>
            </p:extLst>
          </p:nvPr>
        </p:nvGraphicFramePr>
        <p:xfrm>
          <a:off x="984071" y="1158240"/>
          <a:ext cx="10171293" cy="5190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0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4654"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ПЛАН, Т.Р.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ФАКТ, Т.Р.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ИСПОЛНЕНИЕ,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75">
                <a:tc>
                  <a:txBody>
                    <a:bodyPr/>
                    <a:lstStyle/>
                    <a:p>
                      <a:r>
                        <a:rPr lang="ru-RU" dirty="0"/>
                        <a:t>Общегосударственные расходы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49 269,30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43 975,00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89,24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оборона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1 039,20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1 039,20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284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безопасность и </a:t>
                      </a:r>
                      <a:r>
                        <a:rPr lang="ru-RU" dirty="0" err="1"/>
                        <a:t>правоохран</a:t>
                      </a:r>
                      <a:r>
                        <a:rPr lang="ru-RU" dirty="0"/>
                        <a:t>. </a:t>
                      </a:r>
                      <a:r>
                        <a:rPr lang="ru-RU" dirty="0" err="1"/>
                        <a:t>деят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2 369,80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2 354,80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99,36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867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экономика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23 565,00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21 304,80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90,41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410">
                <a:tc>
                  <a:txBody>
                    <a:bodyPr/>
                    <a:lstStyle/>
                    <a:p>
                      <a:r>
                        <a:rPr lang="ru-RU" dirty="0"/>
                        <a:t>Жилищно-коммунальное хозяйство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110 393,90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81 440,60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73,78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/>
                        <a:t>Охрана окружающей среды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2 398,90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1 859,10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77,51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/>
                        <a:t>Образование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/>
                        <a:t>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43 084,10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40 553,90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94,12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410">
                <a:tc>
                  <a:txBody>
                    <a:bodyPr/>
                    <a:lstStyle/>
                    <a:p>
                      <a:r>
                        <a:rPr lang="ru-RU" dirty="0"/>
                        <a:t>Социальная политика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2 250,40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2 250,40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535">
                <a:tc>
                  <a:txBody>
                    <a:bodyPr/>
                    <a:lstStyle/>
                    <a:p>
                      <a:r>
                        <a:rPr lang="ru-RU" dirty="0"/>
                        <a:t>Физическая культура и спорт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26 798,30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509">
                <a:tc>
                  <a:txBody>
                    <a:bodyPr/>
                    <a:lstStyle/>
                    <a:p>
                      <a:r>
                        <a:rPr lang="ru-RU" dirty="0"/>
                        <a:t>Средства массовой информации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4 938,00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4 938,00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9635">
                <a:tc>
                  <a:txBody>
                    <a:bodyPr/>
                    <a:lstStyle/>
                    <a:p>
                      <a:r>
                        <a:rPr lang="ru-RU" dirty="0"/>
                        <a:t>Обслуживание гос. долга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591,60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590,80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99,86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9635">
                <a:tc>
                  <a:txBody>
                    <a:bodyPr/>
                    <a:lstStyle/>
                    <a:p>
                      <a:r>
                        <a:rPr lang="ru-RU" b="1" dirty="0"/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266 698,5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200 306,6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75,09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460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30558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/>
              <a:t>ПОКАЗАТЕЛИ ИСПОЛНЕНИЯ РАСХОДНОЙ ЧАСТИ БЮДЖЕТА ПО ПОДРАЗДЕЛАМ ЗА  2024 ГОД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4CF0D7-157A-A2B9-7DBF-F5DF2CD73EA1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133048"/>
              </p:ext>
            </p:extLst>
          </p:nvPr>
        </p:nvGraphicFramePr>
        <p:xfrm>
          <a:off x="2441448" y="592184"/>
          <a:ext cx="6958584" cy="570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39096" imgH="10249036" progId="Excel.Sheet.8">
                  <p:embed/>
                </p:oleObj>
              </mc:Choice>
              <mc:Fallback>
                <p:oleObj name="Worksheet" r:id="rId2" imgW="8239096" imgH="10249036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41448" y="592184"/>
                        <a:ext cx="6958584" cy="570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1304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2024 ГОДУ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655669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122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2024 ГОДУ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954977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75430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2024 ГОДУ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949847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6268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2024 ГОДУ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700606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5134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80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СПАСИБО ЗА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300" dirty="0">
                <a:solidFill>
                  <a:schemeClr val="tx1"/>
                </a:solidFill>
              </a:rPr>
              <a:t>Адрес: 187320 Ленинградская область, Кировский район,  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г. Шлиссельбург, ул. Жука, д. 5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E-</a:t>
            </a:r>
            <a:r>
              <a:rPr lang="ru-RU" sz="2300" dirty="0" err="1">
                <a:solidFill>
                  <a:schemeClr val="tx1"/>
                </a:solidFill>
              </a:rPr>
              <a:t>mail</a:t>
            </a:r>
            <a:r>
              <a:rPr lang="ru-RU" sz="2300" dirty="0">
                <a:solidFill>
                  <a:schemeClr val="tx1"/>
                </a:solidFill>
              </a:rPr>
              <a:t>: amosgp@yandex.ru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Телефон: 8 (813-62) 99-599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График работы:  с 9-00 до 18-00 обед с 13-00 до 14-00 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    выходные: суббота, воскресенье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Информация размещается на официальном сайте </a:t>
            </a:r>
            <a:r>
              <a:rPr lang="ru-RU" sz="2300" dirty="0" err="1">
                <a:solidFill>
                  <a:schemeClr val="tx1"/>
                </a:solidFill>
              </a:rPr>
              <a:t>www</a:t>
            </a:r>
            <a:r>
              <a:rPr lang="ru-RU" sz="2300" dirty="0">
                <a:solidFill>
                  <a:schemeClr val="tx1"/>
                </a:solidFill>
              </a:rPr>
              <a:t>. admshlisselburg.ru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vk.com/</a:t>
            </a:r>
            <a:r>
              <a:rPr lang="ru-RU" sz="2300" dirty="0" err="1">
                <a:solidFill>
                  <a:schemeClr val="tx1"/>
                </a:solidFill>
              </a:rPr>
              <a:t>myshlisselburgofficial</a:t>
            </a:r>
            <a:endParaRPr lang="ru-RU" sz="23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44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1933"/>
          </a:xfrm>
        </p:spPr>
        <p:txBody>
          <a:bodyPr>
            <a:normAutofit fontScale="90000"/>
          </a:bodyPr>
          <a:lstStyle/>
          <a:p>
            <a:pPr marL="91440" indent="-91440"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МУНИЦИПАЛЬНОЕ ОБРАЗОВАНИЕ 1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ГОРОДСКОЕ ПОСЕЛЕНИЕ 1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Численность постоянного населения – 13 916 чел.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Площадь территории Муниципального образования Шлиссельбургское городское поселение составляет    4 374,6 га. 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территории Шлиссельбургского городского поселения расположены 3 садоводческих некоммерческих товарищества: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Шлиссельбуржец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»: количество участков – 1 170, площадь территории – 90,6 га, расположено в районе 4–5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канала;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«Волна»: количество участков – 246, площадь территории – 17,5 га, расположено в районе 4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канала;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«Орешек»: количество участков – 440, площадь территории – 32,1 га, расположено в районе 5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канала.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Протяженность автодорог общего пользования местного значения – 36,9 км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665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ГЛОССАРИЙ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БЮДЖЕТ — это денежный фонд муниципального образования, предназначенный для финансового обеспечения его задач и функций. Другими словами, это план доходов и расходов на очередной финансовый год и плановый период.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ДОХОДЫ БЮДЖЕТА — это денежные средства, поступающие в бюджет в безвозмездном и безвозвратном порядке в распоряжение органов государственной власти. Они формируют доходную часть бюджета, за исключением средств, являющихся источниками финансирования дефицита бюджета.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РАСХОДЫ БЮДЖЕТА  — это денежные средства, которые правительство или другие органы управления тратят на реализацию своих программ и проектов в различных сферах. Они направлены на финансовое обеспечение государственных программ и не включённых в государственные программы направлений деятельности органов государственной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2349171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ГЛОССАРИЙ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ПРОФИЦИТ — это ситуация, когда доходы государства превышают его расходы за определённый период времени (обычно за финансовый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ДЕФИЦИТ — это ситуация, при которой затраты государства превышают доходы в течение выбранного периода (обычно — за год). </a:t>
            </a:r>
          </a:p>
        </p:txBody>
      </p:sp>
    </p:spTree>
    <p:extLst>
      <p:ext uri="{BB962C8B-B14F-4D97-AF65-F5344CB8AC3E}">
        <p14:creationId xmlns:p14="http://schemas.microsoft.com/office/powerpoint/2010/main" val="391665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322997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Основные характеристики исполнения местного бюджета за 2024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199885"/>
              </p:ext>
            </p:extLst>
          </p:nvPr>
        </p:nvGraphicFramePr>
        <p:xfrm>
          <a:off x="1097279" y="818607"/>
          <a:ext cx="10058402" cy="5477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9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1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94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99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05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Годовой 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2024 г. </a:t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(с изменениями), 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Факт </a:t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2024 г.,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% исполнения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факта к плану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2024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Факт </a:t>
                      </a:r>
                      <a:r>
                        <a:rPr lang="ru-RU" sz="1200" dirty="0" err="1">
                          <a:effectLst/>
                        </a:rPr>
                        <a:t>соответст-вующего</a:t>
                      </a:r>
                      <a:r>
                        <a:rPr lang="ru-RU" sz="1200" dirty="0">
                          <a:effectLst/>
                        </a:rPr>
                        <a:t> периода 2023 г.,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Факт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2023 г. в % к факту 2024 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396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Доходы (налоговые и неналоговые)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166 813,1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136 536,3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108 723,3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79,47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396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Безвозмездные поступления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102 382,1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71 627,0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69,96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720 914,7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1006,48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07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доходов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269 195,2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208 163,3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77,32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829 638,0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398,56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07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расходов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266 698,50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200 306,60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75,09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847 154,2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422,97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7396">
                <a:tc>
                  <a:txBody>
                    <a:bodyPr/>
                    <a:lstStyle/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Дефицит (-)</a:t>
                      </a:r>
                    </a:p>
                    <a:p>
                      <a:pPr indent="5842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Профицит (+)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2 496,7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7 856,7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-17 516,2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842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326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9088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СТРУКТУРА ДОХОДОВ БЮДЖЕТА ЗА 2024 ГОД</a:t>
            </a: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59258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648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5214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СТРАУКТУРА НАЛОГОВЫХ ДОХОДОВ ЗА 2024 ГОД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22172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766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94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СТРУКТУРА НЕНАЛОГОВЫХ ДОХОДОВ ЗА 2024 ГОД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20877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63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935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СТРУКТУРА БЕЗВОЗМЕЗДНЫХ ПОСТУПЛЕНИЙ </a:t>
            </a:r>
            <a:br>
              <a:rPr lang="ru-RU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ЗА 2024 ГОД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75987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595459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563</TotalTime>
  <Words>1207</Words>
  <Application>Microsoft Office PowerPoint</Application>
  <PresentationFormat>Широкоэкранный</PresentationFormat>
  <Paragraphs>272</Paragraphs>
  <Slides>19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Aptos</vt:lpstr>
      <vt:lpstr>Calibri</vt:lpstr>
      <vt:lpstr>Calibri Light</vt:lpstr>
      <vt:lpstr>Times New Roman</vt:lpstr>
      <vt:lpstr>Ретро</vt:lpstr>
      <vt:lpstr>Worksheet</vt:lpstr>
      <vt:lpstr>ОТЧЕТ ОБ ИСПОЛНЕНИИ БЮДЖЕТА МУНИЦИПАЛЬНОГО ОБРАЗОВАНИЯ ШЛИССЕЛЬБУРГСКОЕ ГОРОДСКОЕ ПОСЕЛЕНИЕ КИРОВСКОГО МУНИЦИПАЛЬНОГО РАЙОНА ЛЕНИНГРАДСКОЙ ОБЛАСТИ ЗА 2024 ГОД</vt:lpstr>
      <vt:lpstr>МУНИЦИПАЛЬНОЕ ОБРАЗОВАНИЕ 1 ГОРОДСКОЕ ПОСЕЛЕНИЕ 1 Численность постоянного населения – 13 916 чел. </vt:lpstr>
      <vt:lpstr>ГЛОССАРИЙ</vt:lpstr>
      <vt:lpstr>ГЛОССАРИЙ</vt:lpstr>
      <vt:lpstr>Основные характеристики исполнения местного бюджета за 2024 год</vt:lpstr>
      <vt:lpstr>СТРУКТУРА ДОХОДОВ БЮДЖЕТА ЗА 2024 ГОД</vt:lpstr>
      <vt:lpstr>СТРАУКТУРА НАЛОГОВЫХ ДОХОДОВ ЗА 2024 ГОД</vt:lpstr>
      <vt:lpstr>СТРУКТУРА НЕНАЛОГОВЫХ ДОХОДОВ ЗА 2024 ГОД</vt:lpstr>
      <vt:lpstr>СТРУКТУРА БЕЗВОЗМЕЗДНЫХ ПОСТУПЛЕНИЙ  ЗА 2024 ГОД</vt:lpstr>
      <vt:lpstr>ПОКАЗАТЕЛИ ИСПОЛНЕНИЯ  ДОХОДНОЙ ЧАСТИ БЮДЖЕТА  ЗА 2024 ГОД</vt:lpstr>
      <vt:lpstr>ПОКАЗАТЕЛИ ИСПОЛНЕНИЯ  ДОХОДНОЙ ЧАСТИ БЮДЖЕТА  ЗА 2024 ГОД (продолжение)</vt:lpstr>
      <vt:lpstr>СТРУКТУРА РАСХОДОВ БЮДЖЕТА ЗА 2024 ГОД</vt:lpstr>
      <vt:lpstr>ПОКАЗАТЕЛИ ИСПОЛНЕНИЯ РАСХОДНОЙ ЧАСТИ БЮДЖЕТА ЗА 2024 ГОД</vt:lpstr>
      <vt:lpstr>ПОКАЗАТЕЛИ ИСПОЛНЕНИЯ РАСХОДНОЙ ЧАСТИ БЮДЖЕТА ПО ПОДРАЗДЕЛАМ ЗА  2024 ГОД</vt:lpstr>
      <vt:lpstr>ИСПОЛНЕНИЕ МУНИЦИПАЛЬНЫХ ПРОГРАММ В 2024 ГОДУ</vt:lpstr>
      <vt:lpstr>ИСПОЛНЕНИЕ МУНИЦИПАЛЬНЫХ ПРОГРАММ В 2024 ГОДУ</vt:lpstr>
      <vt:lpstr>ИСПОЛНЕНИЕ МУНИЦИПАЛЬНЫХ ПРОГРАММ В 2024 ГОДУ</vt:lpstr>
      <vt:lpstr>ИСПОЛНЕНИЕ МУНИЦИПАЛЬНЫХ ПРОГРАММ В 2024 ГОДУ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ШЛИССЕЛЬБУРГСКОГО ГОРОДСКОГО ПОСЕЛЕНИЯ КИРОВСКОГО МУНИЦИПАЛЬНОГО РАЙОНА ЛЕНИНГРАДСКОЙ ОБЛАСТИ ЗА 2025 ГОД</dc:title>
  <dc:creator>User</dc:creator>
  <cp:lastModifiedBy>User</cp:lastModifiedBy>
  <cp:revision>42</cp:revision>
  <dcterms:created xsi:type="dcterms:W3CDTF">2026-02-16T07:16:57Z</dcterms:created>
  <dcterms:modified xsi:type="dcterms:W3CDTF">2026-03-17T12:55:53Z</dcterms:modified>
</cp:coreProperties>
</file>